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aveat"/>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3" roundtripDataSignature="AMtx7mj/u9o5Irmjzak+rvUwZmYG2J6T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Caveat-bold.fntdata"/><Relationship Id="rId10" Type="http://schemas.openxmlformats.org/officeDocument/2006/relationships/slide" Target="slides/slide5.xml"/><Relationship Id="rId21" Type="http://schemas.openxmlformats.org/officeDocument/2006/relationships/font" Target="fonts/Caveat-regular.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 name="Google Shape;5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502178a23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f502178a23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1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1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 name="Google Shape;2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2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 name="Google Shape;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 name="Google Shape;55;p1"/>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56" name="Google Shape;56;p1"/>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57" name="Google Shape;57;p1"/>
          <p:cNvSpPr txBox="1"/>
          <p:nvPr/>
        </p:nvSpPr>
        <p:spPr>
          <a:xfrm>
            <a:off x="4107788" y="1345819"/>
            <a:ext cx="4198500" cy="1826700"/>
          </a:xfrm>
          <a:prstGeom prst="rect">
            <a:avLst/>
          </a:prstGeom>
          <a:noFill/>
          <a:ln>
            <a:noFill/>
          </a:ln>
        </p:spPr>
        <p:txBody>
          <a:bodyPr anchorCtr="0" anchor="t" bIns="68575" lIns="68575" spcFirstLastPara="1" rIns="68575" wrap="square" tIns="68575">
            <a:noAutofit/>
          </a:bodyPr>
          <a:lstStyle/>
          <a:p>
            <a:pPr indent="0" lvl="0" marL="342900" marR="0" rtl="0" algn="l">
              <a:lnSpc>
                <a:spcPct val="100000"/>
              </a:lnSpc>
              <a:spcBef>
                <a:spcPts val="0"/>
              </a:spcBef>
              <a:spcAft>
                <a:spcPts val="80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pic>
        <p:nvPicPr>
          <p:cNvPr descr="A close up of a logo&#10;&#10;Description automatically generated" id="58" name="Google Shape;58;p1"/>
          <p:cNvPicPr preferRelativeResize="0"/>
          <p:nvPr/>
        </p:nvPicPr>
        <p:blipFill rotWithShape="1">
          <a:blip r:embed="rId3">
            <a:alphaModFix/>
          </a:blip>
          <a:srcRect b="0" l="0" r="0" t="0"/>
          <a:stretch/>
        </p:blipFill>
        <p:spPr>
          <a:xfrm>
            <a:off x="296925" y="737975"/>
            <a:ext cx="3810875" cy="1458067"/>
          </a:xfrm>
          <a:prstGeom prst="rect">
            <a:avLst/>
          </a:prstGeom>
          <a:noFill/>
          <a:ln>
            <a:noFill/>
          </a:ln>
        </p:spPr>
      </p:pic>
      <p:sp>
        <p:nvSpPr>
          <p:cNvPr id="59" name="Google Shape;59;p1"/>
          <p:cNvSpPr txBox="1"/>
          <p:nvPr/>
        </p:nvSpPr>
        <p:spPr>
          <a:xfrm>
            <a:off x="296925" y="2249750"/>
            <a:ext cx="5903700" cy="2564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Permanent Collection Lesson Plan</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Visual Art and Environmental Science</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with Harriet Joor’s </a:t>
            </a:r>
            <a:r>
              <a:rPr i="1" lang="en" sz="1800">
                <a:latin typeface="Calibri"/>
                <a:ea typeface="Calibri"/>
                <a:cs typeface="Calibri"/>
                <a:sym typeface="Calibri"/>
              </a:rPr>
              <a:t>Black-Eyed Susan</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By Meghan Kreeger</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VIAR </a:t>
            </a:r>
            <a:r>
              <a:rPr lang="en" sz="1800">
                <a:latin typeface="Calibri"/>
                <a:ea typeface="Calibri"/>
                <a:cs typeface="Calibri"/>
                <a:sym typeface="Calibri"/>
              </a:rPr>
              <a:t>415: Advanced Methodology in Art Education</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Professor: Dr. Claire Schultz</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Fall 2020, University of Louisiana at Lafayette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p:txBody>
      </p:sp>
      <p:pic>
        <p:nvPicPr>
          <p:cNvPr id="60" name="Google Shape;60;p1"/>
          <p:cNvPicPr preferRelativeResize="0"/>
          <p:nvPr/>
        </p:nvPicPr>
        <p:blipFill>
          <a:blip r:embed="rId4">
            <a:alphaModFix/>
          </a:blip>
          <a:stretch>
            <a:fillRect/>
          </a:stretch>
        </p:blipFill>
        <p:spPr>
          <a:xfrm>
            <a:off x="6305024" y="284975"/>
            <a:ext cx="2146649" cy="41319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 name="Google Shape;146;p10"/>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47" name="Google Shape;147;p10"/>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48" name="Google Shape;148;p10"/>
          <p:cNvSpPr txBox="1"/>
          <p:nvPr/>
        </p:nvSpPr>
        <p:spPr>
          <a:xfrm>
            <a:off x="4107788" y="1345819"/>
            <a:ext cx="4198500" cy="1826700"/>
          </a:xfrm>
          <a:prstGeom prst="rect">
            <a:avLst/>
          </a:prstGeom>
          <a:noFill/>
          <a:ln>
            <a:noFill/>
          </a:ln>
        </p:spPr>
        <p:txBody>
          <a:bodyPr anchorCtr="0" anchor="t" bIns="68575" lIns="68575" spcFirstLastPara="1" rIns="68575" wrap="square" tIns="68575">
            <a:noAutofit/>
          </a:bodyPr>
          <a:lstStyle/>
          <a:p>
            <a:pPr indent="0" lvl="0" marL="342900" marR="0" rtl="0" algn="l">
              <a:lnSpc>
                <a:spcPct val="100000"/>
              </a:lnSpc>
              <a:spcBef>
                <a:spcPts val="0"/>
              </a:spcBef>
              <a:spcAft>
                <a:spcPts val="80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149" name="Google Shape;149;p10"/>
          <p:cNvSpPr txBox="1"/>
          <p:nvPr>
            <p:ph type="title"/>
          </p:nvPr>
        </p:nvSpPr>
        <p:spPr>
          <a:xfrm>
            <a:off x="254700" y="3298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t>Class Plan</a:t>
            </a:r>
            <a:endParaRPr b="1" sz="2200"/>
          </a:p>
        </p:txBody>
      </p:sp>
      <p:sp>
        <p:nvSpPr>
          <p:cNvPr id="150" name="Google Shape;150;p10"/>
          <p:cNvSpPr txBox="1"/>
          <p:nvPr>
            <p:ph idx="1" type="body"/>
          </p:nvPr>
        </p:nvSpPr>
        <p:spPr>
          <a:xfrm>
            <a:off x="385350" y="715575"/>
            <a:ext cx="8520600" cy="333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Day 1: </a:t>
            </a:r>
            <a:endParaRPr sz="1500">
              <a:solidFill>
                <a:schemeClr val="dk1"/>
              </a:solidFill>
            </a:endParaRPr>
          </a:p>
          <a:p>
            <a:pPr indent="0" lvl="0" marL="0" rtl="0" algn="l">
              <a:lnSpc>
                <a:spcPct val="115000"/>
              </a:lnSpc>
              <a:spcBef>
                <a:spcPts val="0"/>
              </a:spcBef>
              <a:spcAft>
                <a:spcPts val="0"/>
              </a:spcAft>
              <a:buNone/>
            </a:pPr>
            <a:r>
              <a:rPr lang="en" sz="1500">
                <a:solidFill>
                  <a:schemeClr val="dk1"/>
                </a:solidFill>
              </a:rPr>
              <a:t>Introduce the lesson for the week to the students. Explain what the project will be comprised of and what is expected of them. Students will start researching and looking for their favorite type of flower and what materials to utilize. Also, students may incorporate leaves or sticks into their composition. Students will be able to use a viewfinder to distort and crop their image field. In addition, fake or silk flowers will be available to use in case someone cannot find a flower they like or if they do not want to harm nature. </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rPr>
              <a:t>Day 2:</a:t>
            </a:r>
            <a:endParaRPr sz="1500">
              <a:solidFill>
                <a:schemeClr val="dk1"/>
              </a:solidFill>
            </a:endParaRPr>
          </a:p>
          <a:p>
            <a:pPr indent="0" lvl="0" marL="0" rtl="0" algn="l">
              <a:lnSpc>
                <a:spcPct val="115000"/>
              </a:lnSpc>
              <a:spcBef>
                <a:spcPts val="0"/>
              </a:spcBef>
              <a:spcAft>
                <a:spcPts val="0"/>
              </a:spcAft>
              <a:buNone/>
            </a:pPr>
            <a:r>
              <a:rPr lang="en" sz="1500">
                <a:solidFill>
                  <a:schemeClr val="dk1"/>
                </a:solidFill>
              </a:rPr>
              <a:t>Students will present their research and what flower they have chosen for this project. Each student will present a powerpoint presentation on their research and explain their reasoning for choosing that particular flower. Once presentations are done students will beginning sketching their ideas and prepare to complete their projects. In addition, students will practice distorting their composition by completing observational drawings. Students will be asked to have their 3 different types of mediums picked to create their projects. </a:t>
            </a:r>
            <a:endParaRPr sz="1500">
              <a:solidFill>
                <a:schemeClr val="dk1"/>
              </a:solidFill>
            </a:endParaRPr>
          </a:p>
          <a:p>
            <a:pPr indent="-298450" lvl="0" marL="457200" rtl="0" algn="l">
              <a:lnSpc>
                <a:spcPct val="115000"/>
              </a:lnSpc>
              <a:spcBef>
                <a:spcPts val="0"/>
              </a:spcBef>
              <a:spcAft>
                <a:spcPts val="0"/>
              </a:spcAft>
              <a:buClr>
                <a:schemeClr val="dk1"/>
              </a:buClr>
              <a:buSzPts val="1100"/>
              <a:buChar char="-"/>
            </a:pPr>
            <a:r>
              <a:t/>
            </a:r>
            <a:endParaRPr sz="1100">
              <a:solidFill>
                <a:schemeClr val="dk1"/>
              </a:solidFill>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f502178a23_0_2"/>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6" name="Google Shape;156;gf502178a23_0_2"/>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57" name="Google Shape;157;gf502178a23_0_2"/>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58" name="Google Shape;158;gf502178a23_0_2"/>
          <p:cNvSpPr txBox="1"/>
          <p:nvPr/>
        </p:nvSpPr>
        <p:spPr>
          <a:xfrm>
            <a:off x="371375" y="527150"/>
            <a:ext cx="86058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Day 3:</a:t>
            </a:r>
            <a:endParaRPr sz="1700"/>
          </a:p>
          <a:p>
            <a:pPr indent="0" lvl="0" marL="0" rtl="0" algn="l">
              <a:spcBef>
                <a:spcPts val="0"/>
              </a:spcBef>
              <a:spcAft>
                <a:spcPts val="0"/>
              </a:spcAft>
              <a:buNone/>
            </a:pPr>
            <a:r>
              <a:rPr lang="en" sz="1700"/>
              <a:t>Students will spend the class period practicing in their sketchbooks using the media they have selected for the project. In addition, students will utilize a viewfinder to see how to distort/crop a composition. Students will practice spilling the visual information off the page to create visual interest and implied imagery. Once students have completed their sketches/practices they may begin their projects!</a:t>
            </a:r>
            <a:endParaRPr sz="1700"/>
          </a:p>
        </p:txBody>
      </p:sp>
      <p:sp>
        <p:nvSpPr>
          <p:cNvPr id="159" name="Google Shape;159;gf502178a23_0_2"/>
          <p:cNvSpPr txBox="1"/>
          <p:nvPr/>
        </p:nvSpPr>
        <p:spPr>
          <a:xfrm>
            <a:off x="371375" y="2709063"/>
            <a:ext cx="81516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Day 4:</a:t>
            </a:r>
            <a:endParaRPr sz="1700"/>
          </a:p>
          <a:p>
            <a:pPr indent="0" lvl="0" marL="0" rtl="0" algn="l">
              <a:spcBef>
                <a:spcPts val="0"/>
              </a:spcBef>
              <a:spcAft>
                <a:spcPts val="0"/>
              </a:spcAft>
              <a:buNone/>
            </a:pPr>
            <a:r>
              <a:rPr lang="en" sz="1700"/>
              <a:t>Students will continue to work on their projects until about the halfway point through the class. At the halfway point, all the students will participate in a mini critique to see how their peers are doing so far with the project and provide feedback. Once the critique is over, students will go back to completing their projects</a:t>
            </a:r>
            <a:r>
              <a:rPr lang="en"/>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5" name="Google Shape;165;p11"/>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66" name="Google Shape;166;p11"/>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67" name="Google Shape;167;p11"/>
          <p:cNvSpPr txBox="1"/>
          <p:nvPr/>
        </p:nvSpPr>
        <p:spPr>
          <a:xfrm>
            <a:off x="4107788" y="1345819"/>
            <a:ext cx="4198500" cy="1826700"/>
          </a:xfrm>
          <a:prstGeom prst="rect">
            <a:avLst/>
          </a:prstGeom>
          <a:noFill/>
          <a:ln>
            <a:noFill/>
          </a:ln>
        </p:spPr>
        <p:txBody>
          <a:bodyPr anchorCtr="0" anchor="t" bIns="68575" lIns="68575" spcFirstLastPara="1" rIns="68575" wrap="square" tIns="68575">
            <a:noAutofit/>
          </a:bodyPr>
          <a:lstStyle/>
          <a:p>
            <a:pPr indent="0" lvl="0" marL="342900" marR="0" rtl="0" algn="l">
              <a:lnSpc>
                <a:spcPct val="100000"/>
              </a:lnSpc>
              <a:spcBef>
                <a:spcPts val="0"/>
              </a:spcBef>
              <a:spcAft>
                <a:spcPts val="80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168" name="Google Shape;168;p11"/>
          <p:cNvSpPr txBox="1"/>
          <p:nvPr>
            <p:ph idx="1" type="body"/>
          </p:nvPr>
        </p:nvSpPr>
        <p:spPr>
          <a:xfrm>
            <a:off x="311700" y="4008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700">
                <a:solidFill>
                  <a:schemeClr val="dk1"/>
                </a:solidFill>
              </a:rPr>
              <a:t>Day 5: </a:t>
            </a:r>
            <a:endParaRPr sz="1700">
              <a:solidFill>
                <a:schemeClr val="dk1"/>
              </a:solidFill>
            </a:endParaRPr>
          </a:p>
          <a:p>
            <a:pPr indent="0" lvl="0" marL="0" rtl="0" algn="l">
              <a:lnSpc>
                <a:spcPct val="115000"/>
              </a:lnSpc>
              <a:spcBef>
                <a:spcPts val="0"/>
              </a:spcBef>
              <a:spcAft>
                <a:spcPts val="0"/>
              </a:spcAft>
              <a:buNone/>
            </a:pPr>
            <a:r>
              <a:rPr lang="en" sz="1700">
                <a:solidFill>
                  <a:schemeClr val="dk1"/>
                </a:solidFill>
              </a:rPr>
              <a:t>Students will come into class and immediately continue working on their projects and continue to do so until they finish or reach the end of the class period. Students who finish early may choose a sketch to complete in their sketchbook while others are still completing their projects. </a:t>
            </a:r>
            <a:endParaRPr sz="1700">
              <a:solidFill>
                <a:schemeClr val="dk1"/>
              </a:solidFill>
            </a:endParaRPr>
          </a:p>
          <a:p>
            <a:pPr indent="0" lvl="0" marL="0" rtl="0" algn="l">
              <a:lnSpc>
                <a:spcPct val="115000"/>
              </a:lnSpc>
              <a:spcBef>
                <a:spcPts val="0"/>
              </a:spcBef>
              <a:spcAft>
                <a:spcPts val="0"/>
              </a:spcAft>
              <a:buNone/>
            </a:pPr>
            <a:r>
              <a:t/>
            </a:r>
            <a:endParaRPr sz="17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700">
                <a:solidFill>
                  <a:schemeClr val="dk1"/>
                </a:solidFill>
              </a:rPr>
              <a:t>Day 6:</a:t>
            </a:r>
            <a:endParaRPr sz="1700">
              <a:solidFill>
                <a:schemeClr val="dk1"/>
              </a:solidFill>
            </a:endParaRPr>
          </a:p>
          <a:p>
            <a:pPr indent="0" lvl="0" marL="0" rtl="0" algn="l">
              <a:lnSpc>
                <a:spcPct val="115000"/>
              </a:lnSpc>
              <a:spcBef>
                <a:spcPts val="0"/>
              </a:spcBef>
              <a:spcAft>
                <a:spcPts val="0"/>
              </a:spcAft>
              <a:buNone/>
            </a:pPr>
            <a:r>
              <a:rPr lang="en" sz="1700">
                <a:solidFill>
                  <a:schemeClr val="dk1"/>
                </a:solidFill>
              </a:rPr>
              <a:t>During the final day of the project, students will participate in another critique and view each other's work while giving feedback to their peers. Students will explain why they chose the flower and mediums they did. In addition, their thoughts and feelings they had while completing this project. Students will volunteer one by one to present their projects. Students will also have to be vocal throughout the whole critique in order to receive full credit.</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4" name="Google Shape;174;p12"/>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75" name="Google Shape;175;p12"/>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76" name="Google Shape;17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Expected Progress</a:t>
            </a:r>
            <a:endParaRPr b="1"/>
          </a:p>
        </p:txBody>
      </p:sp>
      <p:pic>
        <p:nvPicPr>
          <p:cNvPr id="177" name="Google Shape;177;p12"/>
          <p:cNvPicPr preferRelativeResize="0"/>
          <p:nvPr/>
        </p:nvPicPr>
        <p:blipFill rotWithShape="1">
          <a:blip r:embed="rId3">
            <a:alphaModFix/>
          </a:blip>
          <a:srcRect b="4252" l="0" r="0" t="1247"/>
          <a:stretch/>
        </p:blipFill>
        <p:spPr>
          <a:xfrm>
            <a:off x="656150" y="1291150"/>
            <a:ext cx="2280675" cy="3166550"/>
          </a:xfrm>
          <a:prstGeom prst="rect">
            <a:avLst/>
          </a:prstGeom>
          <a:noFill/>
          <a:ln>
            <a:noFill/>
          </a:ln>
        </p:spPr>
      </p:pic>
      <p:pic>
        <p:nvPicPr>
          <p:cNvPr id="178" name="Google Shape;178;p12"/>
          <p:cNvPicPr preferRelativeResize="0"/>
          <p:nvPr/>
        </p:nvPicPr>
        <p:blipFill rotWithShape="1">
          <a:blip r:embed="rId4">
            <a:alphaModFix/>
          </a:blip>
          <a:srcRect b="0" l="0" r="0" t="0"/>
          <a:stretch/>
        </p:blipFill>
        <p:spPr>
          <a:xfrm>
            <a:off x="3487550" y="1291150"/>
            <a:ext cx="2168900" cy="3166550"/>
          </a:xfrm>
          <a:prstGeom prst="rect">
            <a:avLst/>
          </a:prstGeom>
          <a:noFill/>
          <a:ln>
            <a:noFill/>
          </a:ln>
        </p:spPr>
      </p:pic>
      <p:pic>
        <p:nvPicPr>
          <p:cNvPr id="179" name="Google Shape;179;p12"/>
          <p:cNvPicPr preferRelativeResize="0"/>
          <p:nvPr/>
        </p:nvPicPr>
        <p:blipFill rotWithShape="1">
          <a:blip r:embed="rId5">
            <a:alphaModFix/>
          </a:blip>
          <a:srcRect b="0" l="0" r="0" t="0"/>
          <a:stretch/>
        </p:blipFill>
        <p:spPr>
          <a:xfrm>
            <a:off x="6207175" y="1291150"/>
            <a:ext cx="2168900" cy="3166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3"/>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5" name="Google Shape;185;p13"/>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86" name="Google Shape;186;p13"/>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87" name="Google Shape;187;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Continued</a:t>
            </a:r>
            <a:r>
              <a:rPr lang="en">
                <a:latin typeface="Caveat"/>
                <a:ea typeface="Caveat"/>
                <a:cs typeface="Caveat"/>
                <a:sym typeface="Caveat"/>
              </a:rPr>
              <a:t>...</a:t>
            </a:r>
            <a:endParaRPr>
              <a:latin typeface="Caveat"/>
              <a:ea typeface="Caveat"/>
              <a:cs typeface="Caveat"/>
              <a:sym typeface="Caveat"/>
            </a:endParaRPr>
          </a:p>
        </p:txBody>
      </p:sp>
      <p:pic>
        <p:nvPicPr>
          <p:cNvPr id="188" name="Google Shape;188;p13"/>
          <p:cNvPicPr preferRelativeResize="0"/>
          <p:nvPr/>
        </p:nvPicPr>
        <p:blipFill rotWithShape="1">
          <a:blip r:embed="rId3">
            <a:alphaModFix/>
          </a:blip>
          <a:srcRect b="0" l="0" r="0" t="0"/>
          <a:stretch/>
        </p:blipFill>
        <p:spPr>
          <a:xfrm>
            <a:off x="1130675" y="1123950"/>
            <a:ext cx="2435125" cy="3293400"/>
          </a:xfrm>
          <a:prstGeom prst="rect">
            <a:avLst/>
          </a:prstGeom>
          <a:noFill/>
          <a:ln>
            <a:noFill/>
          </a:ln>
        </p:spPr>
      </p:pic>
      <p:pic>
        <p:nvPicPr>
          <p:cNvPr id="189" name="Google Shape;189;p13"/>
          <p:cNvPicPr preferRelativeResize="0"/>
          <p:nvPr/>
        </p:nvPicPr>
        <p:blipFill rotWithShape="1">
          <a:blip r:embed="rId4">
            <a:alphaModFix/>
          </a:blip>
          <a:srcRect b="4122" l="6990" r="7851" t="3846"/>
          <a:stretch/>
        </p:blipFill>
        <p:spPr>
          <a:xfrm>
            <a:off x="4646050" y="1123957"/>
            <a:ext cx="2570459" cy="3293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4"/>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95" name="Google Shape;195;p14"/>
          <p:cNvPicPr preferRelativeResize="0"/>
          <p:nvPr/>
        </p:nvPicPr>
        <p:blipFill rotWithShape="1">
          <a:blip r:embed="rId3">
            <a:alphaModFix/>
          </a:blip>
          <a:srcRect b="0" l="0" r="0" t="0"/>
          <a:stretch/>
        </p:blipFill>
        <p:spPr>
          <a:xfrm>
            <a:off x="2882625" y="579150"/>
            <a:ext cx="3378749" cy="3985201"/>
          </a:xfrm>
          <a:prstGeom prst="rect">
            <a:avLst/>
          </a:prstGeom>
          <a:noFill/>
          <a:ln>
            <a:noFill/>
          </a:ln>
        </p:spPr>
      </p:pic>
      <p:sp>
        <p:nvSpPr>
          <p:cNvPr id="196" name="Google Shape;19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Final Product</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6" name="Google Shape;66;p2"/>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67" name="Google Shape;67;p2"/>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68" name="Google Shape;68;p2"/>
          <p:cNvSpPr txBox="1"/>
          <p:nvPr/>
        </p:nvSpPr>
        <p:spPr>
          <a:xfrm>
            <a:off x="4107788" y="1345819"/>
            <a:ext cx="4198500" cy="1826700"/>
          </a:xfrm>
          <a:prstGeom prst="rect">
            <a:avLst/>
          </a:prstGeom>
          <a:noFill/>
          <a:ln>
            <a:noFill/>
          </a:ln>
        </p:spPr>
        <p:txBody>
          <a:bodyPr anchorCtr="0" anchor="t" bIns="68575" lIns="68575" spcFirstLastPara="1" rIns="68575" wrap="square" tIns="68575">
            <a:noAutofit/>
          </a:bodyPr>
          <a:lstStyle/>
          <a:p>
            <a:pPr indent="0" lvl="0" marL="342900" marR="0" rtl="0" algn="l">
              <a:lnSpc>
                <a:spcPct val="100000"/>
              </a:lnSpc>
              <a:spcBef>
                <a:spcPts val="0"/>
              </a:spcBef>
              <a:spcAft>
                <a:spcPts val="80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69" name="Google Shape;69;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a:t>Mixed Media Flowers</a:t>
            </a:r>
            <a:endParaRPr b="1"/>
          </a:p>
        </p:txBody>
      </p:sp>
      <p:sp>
        <p:nvSpPr>
          <p:cNvPr id="70" name="Google Shape;70;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900">
                <a:solidFill>
                  <a:schemeClr val="dk1"/>
                </a:solidFill>
              </a:rPr>
              <a:t>Brief Lesson Description/Overview:</a:t>
            </a:r>
            <a:r>
              <a:rPr lang="en" sz="1900">
                <a:solidFill>
                  <a:schemeClr val="dk1"/>
                </a:solidFill>
              </a:rPr>
              <a:t> </a:t>
            </a:r>
            <a:endParaRPr sz="1900">
              <a:solidFill>
                <a:schemeClr val="dk1"/>
              </a:solidFill>
            </a:endParaRPr>
          </a:p>
          <a:p>
            <a:pPr indent="0" lvl="0" marL="0" rtl="0" algn="l">
              <a:lnSpc>
                <a:spcPct val="115000"/>
              </a:lnSpc>
              <a:spcBef>
                <a:spcPts val="0"/>
              </a:spcBef>
              <a:spcAft>
                <a:spcPts val="0"/>
              </a:spcAft>
              <a:buSzPts val="1800"/>
              <a:buNone/>
            </a:pPr>
            <a:r>
              <a:rPr lang="en" sz="1700">
                <a:solidFill>
                  <a:schemeClr val="dk1"/>
                </a:solidFill>
              </a:rPr>
              <a:t>Students will pick flowers or find an image of a flower they like the most. Students will learn about the flower they have chosen and take notes in their sketchbooks. In addition, students will learn more about cropping and composition while completing this assignment. Once they have the flower picked out and have notes/sketches completed, they will draw their flower and practice cropping before using mixed media on the paper to complete the piece. </a:t>
            </a:r>
            <a:endParaRPr sz="2500">
              <a:solidFill>
                <a:schemeClr val="dk1"/>
              </a:solidFill>
            </a:endParaRPr>
          </a:p>
          <a:p>
            <a:pPr indent="0" lvl="0" marL="0" rtl="0" algn="l">
              <a:lnSpc>
                <a:spcPct val="115000"/>
              </a:lnSpc>
              <a:spcBef>
                <a:spcPts val="0"/>
              </a:spcBef>
              <a:spcAft>
                <a:spcPts val="0"/>
              </a:spcAft>
              <a:buSzPts val="1800"/>
              <a:buNone/>
            </a:pPr>
            <a:r>
              <a:t/>
            </a:r>
            <a:endParaRPr sz="1900">
              <a:solidFill>
                <a:schemeClr val="dk1"/>
              </a:solidFill>
            </a:endParaRPr>
          </a:p>
          <a:p>
            <a:pPr indent="0" lvl="0" marL="0" rtl="0" algn="l">
              <a:lnSpc>
                <a:spcPct val="115000"/>
              </a:lnSpc>
              <a:spcBef>
                <a:spcPts val="0"/>
              </a:spcBef>
              <a:spcAft>
                <a:spcPts val="0"/>
              </a:spcAft>
              <a:buSzPts val="1800"/>
              <a:buNone/>
            </a:pPr>
            <a:r>
              <a:rPr b="1" lang="en" sz="1900">
                <a:solidFill>
                  <a:schemeClr val="dk1"/>
                </a:solidFill>
              </a:rPr>
              <a:t>Grade Level (Range): </a:t>
            </a:r>
            <a:r>
              <a:rPr lang="en" sz="1900">
                <a:solidFill>
                  <a:schemeClr val="dk1"/>
                </a:solidFill>
              </a:rPr>
              <a:t>Middle School (6th, 7th, &amp; 8th)</a:t>
            </a:r>
            <a:endParaRPr sz="1900">
              <a:solidFill>
                <a:schemeClr val="dk1"/>
              </a:solidFill>
            </a:endParaRPr>
          </a:p>
          <a:p>
            <a:pPr indent="0" lvl="0" marL="0" rtl="0" algn="l">
              <a:lnSpc>
                <a:spcPct val="115000"/>
              </a:lnSpc>
              <a:spcBef>
                <a:spcPts val="0"/>
              </a:spcBef>
              <a:spcAft>
                <a:spcPts val="0"/>
              </a:spcAft>
              <a:buSzPts val="1800"/>
              <a:buNone/>
            </a:pPr>
            <a:r>
              <a:t/>
            </a:r>
            <a:endParaRPr sz="1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900">
                <a:solidFill>
                  <a:schemeClr val="dk1"/>
                </a:solidFill>
              </a:rPr>
              <a:t>Integration Content Area(s):</a:t>
            </a:r>
            <a:r>
              <a:rPr lang="en" sz="1900">
                <a:solidFill>
                  <a:schemeClr val="dk1"/>
                </a:solidFill>
              </a:rPr>
              <a:t> Science → Environmental Science</a:t>
            </a:r>
            <a:endParaRPr sz="19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6" name="Google Shape;76;p3"/>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77" name="Google Shape;77;p3"/>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78" name="Google Shape;78;p3"/>
          <p:cNvSpPr txBox="1"/>
          <p:nvPr/>
        </p:nvSpPr>
        <p:spPr>
          <a:xfrm>
            <a:off x="4107788" y="1345819"/>
            <a:ext cx="4198500" cy="1826700"/>
          </a:xfrm>
          <a:prstGeom prst="rect">
            <a:avLst/>
          </a:prstGeom>
          <a:noFill/>
          <a:ln>
            <a:noFill/>
          </a:ln>
        </p:spPr>
        <p:txBody>
          <a:bodyPr anchorCtr="0" anchor="t" bIns="68575" lIns="68575" spcFirstLastPara="1" rIns="68575" wrap="square" tIns="68575">
            <a:noAutofit/>
          </a:bodyPr>
          <a:lstStyle/>
          <a:p>
            <a:pPr indent="0" lvl="0" marL="342900" marR="0" rtl="0" algn="l">
              <a:lnSpc>
                <a:spcPct val="100000"/>
              </a:lnSpc>
              <a:spcBef>
                <a:spcPts val="0"/>
              </a:spcBef>
              <a:spcAft>
                <a:spcPts val="80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79" name="Google Shape;79;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Objectives</a:t>
            </a:r>
            <a:endParaRPr b="1"/>
          </a:p>
        </p:txBody>
      </p:sp>
      <p:sp>
        <p:nvSpPr>
          <p:cNvPr id="80" name="Google Shape;80;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chemeClr val="dk1"/>
              </a:buClr>
              <a:buSzPts val="1900"/>
              <a:buChar char="-"/>
            </a:pPr>
            <a:r>
              <a:rPr lang="en" sz="1900">
                <a:solidFill>
                  <a:schemeClr val="dk1"/>
                </a:solidFill>
              </a:rPr>
              <a:t>Students will be able to identify the flower they picked and accurately draw it on paper. </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Students will be able to identify the flower they have chosen and give an explanation on why they have chosen that particular flower.</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Students will be able to distort the picture plane by utilizing cropping in their composition. </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Students will be able to effectively demonstrate their abilities to use mixed media in their composition. </a:t>
            </a:r>
            <a:endParaRPr sz="2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6" name="Google Shape;86;p4"/>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87" name="Google Shape;87;p4"/>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88" name="Google Shape;88;p4"/>
          <p:cNvSpPr txBox="1"/>
          <p:nvPr/>
        </p:nvSpPr>
        <p:spPr>
          <a:xfrm>
            <a:off x="4107788" y="1345819"/>
            <a:ext cx="4198500" cy="1826700"/>
          </a:xfrm>
          <a:prstGeom prst="rect">
            <a:avLst/>
          </a:prstGeom>
          <a:noFill/>
          <a:ln>
            <a:noFill/>
          </a:ln>
        </p:spPr>
        <p:txBody>
          <a:bodyPr anchorCtr="0" anchor="t" bIns="68575" lIns="68575" spcFirstLastPara="1" rIns="68575" wrap="square" tIns="68575">
            <a:noAutofit/>
          </a:bodyPr>
          <a:lstStyle/>
          <a:p>
            <a:pPr indent="0" lvl="0" marL="342900" marR="0" rtl="0" algn="l">
              <a:lnSpc>
                <a:spcPct val="100000"/>
              </a:lnSpc>
              <a:spcBef>
                <a:spcPts val="0"/>
              </a:spcBef>
              <a:spcAft>
                <a:spcPts val="80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89" name="Google Shape;89;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Big Ideas/Essentials Questions</a:t>
            </a:r>
            <a:endParaRPr b="1"/>
          </a:p>
        </p:txBody>
      </p:sp>
      <p:sp>
        <p:nvSpPr>
          <p:cNvPr id="90" name="Google Shape;90;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chemeClr val="dk1"/>
              </a:buClr>
              <a:buSzPts val="2100"/>
              <a:buChar char="-"/>
            </a:pPr>
            <a:r>
              <a:rPr lang="en" sz="2100">
                <a:solidFill>
                  <a:schemeClr val="dk1"/>
                </a:solidFill>
              </a:rPr>
              <a:t>When is creative art ready to share?</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 sz="2100">
                <a:solidFill>
                  <a:schemeClr val="dk1"/>
                </a:solidFill>
              </a:rPr>
              <a:t>How does collaboration expand the creative process?</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 sz="2100">
                <a:solidFill>
                  <a:schemeClr val="dk1"/>
                </a:solidFill>
              </a:rPr>
              <a:t>How do life experiences influence the way you relate to art?</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 sz="2100">
                <a:solidFill>
                  <a:schemeClr val="dk1"/>
                </a:solidFill>
              </a:rPr>
              <a:t>How does nature play a role in art?</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 sz="2000">
                <a:solidFill>
                  <a:schemeClr val="dk1"/>
                </a:solidFill>
              </a:rPr>
              <a:t>How does cropping and composition impact the way a piece is read?</a:t>
            </a:r>
            <a:endParaRPr sz="2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5"/>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6" name="Google Shape;96;p5"/>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97" name="Google Shape;97;p5"/>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98" name="Google Shape;98;p5"/>
          <p:cNvSpPr txBox="1"/>
          <p:nvPr/>
        </p:nvSpPr>
        <p:spPr>
          <a:xfrm>
            <a:off x="4107788" y="1345819"/>
            <a:ext cx="4198500" cy="1826700"/>
          </a:xfrm>
          <a:prstGeom prst="rect">
            <a:avLst/>
          </a:prstGeom>
          <a:noFill/>
          <a:ln>
            <a:noFill/>
          </a:ln>
        </p:spPr>
        <p:txBody>
          <a:bodyPr anchorCtr="0" anchor="t" bIns="68575" lIns="68575" spcFirstLastPara="1" rIns="68575" wrap="square" tIns="68575">
            <a:noAutofit/>
          </a:bodyPr>
          <a:lstStyle/>
          <a:p>
            <a:pPr indent="0" lvl="0" marL="342900" marR="0" rtl="0" algn="l">
              <a:lnSpc>
                <a:spcPct val="100000"/>
              </a:lnSpc>
              <a:spcBef>
                <a:spcPts val="0"/>
              </a:spcBef>
              <a:spcAft>
                <a:spcPts val="80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99" name="Google Shape;9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National Art Standards Domain(s)</a:t>
            </a:r>
            <a:endParaRPr b="1"/>
          </a:p>
        </p:txBody>
      </p:sp>
      <p:sp>
        <p:nvSpPr>
          <p:cNvPr id="100" name="Google Shape;10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700">
                <a:solidFill>
                  <a:schemeClr val="dk1"/>
                </a:solidFill>
              </a:rPr>
              <a:t>VA: Cr2.2.6a</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Explain environmental implications of conservation, care, and clean-up of art materials, tools, and equipment.</a:t>
            </a:r>
            <a:endParaRPr sz="17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700">
                <a:solidFill>
                  <a:schemeClr val="dk1"/>
                </a:solidFill>
              </a:rPr>
              <a:t>VA: Pr5.1.7a</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Based on criteria, analyze and evaluate methods of preparing and presenting art.</a:t>
            </a:r>
            <a:endParaRPr sz="17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700">
                <a:solidFill>
                  <a:schemeClr val="dk1"/>
                </a:solidFill>
              </a:rPr>
              <a:t>VA: Re.7.2.6a</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Analyze ways that visual components and cultural associations suggest by images influence ideas, emotions, and actions.</a:t>
            </a:r>
            <a:endParaRPr sz="17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700">
                <a:solidFill>
                  <a:schemeClr val="dk1"/>
                </a:solidFill>
              </a:rPr>
              <a:t>VA:Cn11.1.6a</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Analyze how art reflects changing times, traditions, resources, and cultural uses.</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6" name="Google Shape;106;p6"/>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07" name="Google Shape;107;p6"/>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08" name="Google Shape;108;p6"/>
          <p:cNvSpPr txBox="1"/>
          <p:nvPr/>
        </p:nvSpPr>
        <p:spPr>
          <a:xfrm>
            <a:off x="4107788" y="1345819"/>
            <a:ext cx="4198500" cy="1826700"/>
          </a:xfrm>
          <a:prstGeom prst="rect">
            <a:avLst/>
          </a:prstGeom>
          <a:noFill/>
          <a:ln>
            <a:noFill/>
          </a:ln>
        </p:spPr>
        <p:txBody>
          <a:bodyPr anchorCtr="0" anchor="t" bIns="68575" lIns="68575" spcFirstLastPara="1" rIns="68575" wrap="square" tIns="68575">
            <a:noAutofit/>
          </a:bodyPr>
          <a:lstStyle/>
          <a:p>
            <a:pPr indent="0" lvl="0" marL="342900" marR="0" rtl="0" algn="l">
              <a:lnSpc>
                <a:spcPct val="100000"/>
              </a:lnSpc>
              <a:spcBef>
                <a:spcPts val="0"/>
              </a:spcBef>
              <a:spcAft>
                <a:spcPts val="80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109" name="Google Shape;109;p6"/>
          <p:cNvSpPr txBox="1"/>
          <p:nvPr>
            <p:ph idx="1" type="body"/>
          </p:nvPr>
        </p:nvSpPr>
        <p:spPr>
          <a:xfrm>
            <a:off x="3063300" y="655400"/>
            <a:ext cx="5769000" cy="391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sz="1100">
              <a:solidFill>
                <a:schemeClr val="dk1"/>
              </a:solidFill>
            </a:endParaRPr>
          </a:p>
          <a:p>
            <a:pPr indent="0" lvl="0" marL="0" rtl="0" algn="l">
              <a:lnSpc>
                <a:spcPct val="100000"/>
              </a:lnSpc>
              <a:spcBef>
                <a:spcPts val="0"/>
              </a:spcBef>
              <a:spcAft>
                <a:spcPts val="0"/>
              </a:spcAft>
              <a:buSzPts val="1800"/>
              <a:buNone/>
            </a:pPr>
            <a:r>
              <a:t/>
            </a:r>
            <a:endParaRPr sz="1100">
              <a:solidFill>
                <a:schemeClr val="dk1"/>
              </a:solidFill>
            </a:endParaRPr>
          </a:p>
          <a:p>
            <a:pPr indent="0" lvl="0" marL="0" rtl="0" algn="l">
              <a:lnSpc>
                <a:spcPct val="100000"/>
              </a:lnSpc>
              <a:spcBef>
                <a:spcPts val="0"/>
              </a:spcBef>
              <a:spcAft>
                <a:spcPts val="0"/>
              </a:spcAft>
              <a:buSzPts val="1800"/>
              <a:buNone/>
            </a:pPr>
            <a:r>
              <a:t/>
            </a:r>
            <a:endParaRPr sz="1100">
              <a:solidFill>
                <a:schemeClr val="dk1"/>
              </a:solidFill>
            </a:endParaRPr>
          </a:p>
          <a:p>
            <a:pPr indent="0" lvl="0" marL="0" rtl="0" algn="l">
              <a:lnSpc>
                <a:spcPct val="100000"/>
              </a:lnSpc>
              <a:spcBef>
                <a:spcPts val="0"/>
              </a:spcBef>
              <a:spcAft>
                <a:spcPts val="0"/>
              </a:spcAft>
              <a:buSzPts val="1800"/>
              <a:buNone/>
            </a:pPr>
            <a:r>
              <a:t/>
            </a:r>
            <a:endParaRPr sz="2000">
              <a:solidFill>
                <a:schemeClr val="dk1"/>
              </a:solidFill>
            </a:endParaRPr>
          </a:p>
          <a:p>
            <a:pPr indent="0" lvl="0" marL="0" rtl="0" algn="l">
              <a:lnSpc>
                <a:spcPct val="100000"/>
              </a:lnSpc>
              <a:spcBef>
                <a:spcPts val="0"/>
              </a:spcBef>
              <a:spcAft>
                <a:spcPts val="0"/>
              </a:spcAft>
              <a:buSzPts val="1800"/>
              <a:buNone/>
            </a:pPr>
            <a:r>
              <a:rPr lang="en" sz="2000">
                <a:solidFill>
                  <a:schemeClr val="dk1"/>
                </a:solidFill>
              </a:rPr>
              <a:t>Harriet Joor (American, 1875-1965)</a:t>
            </a:r>
            <a:endParaRPr sz="2000">
              <a:solidFill>
                <a:schemeClr val="dk1"/>
              </a:solidFill>
            </a:endParaRPr>
          </a:p>
          <a:p>
            <a:pPr indent="0" lvl="0" marL="0" rtl="0" algn="l">
              <a:lnSpc>
                <a:spcPct val="100000"/>
              </a:lnSpc>
              <a:spcBef>
                <a:spcPts val="0"/>
              </a:spcBef>
              <a:spcAft>
                <a:spcPts val="0"/>
              </a:spcAft>
              <a:buSzPts val="1800"/>
              <a:buNone/>
            </a:pPr>
            <a:r>
              <a:rPr i="1" lang="en" sz="2000">
                <a:solidFill>
                  <a:schemeClr val="dk1"/>
                </a:solidFill>
              </a:rPr>
              <a:t>Black-Eyed Susan</a:t>
            </a:r>
            <a:r>
              <a:rPr lang="en" sz="2000">
                <a:solidFill>
                  <a:schemeClr val="dk1"/>
                </a:solidFill>
              </a:rPr>
              <a:t>, 1898-1901</a:t>
            </a:r>
            <a:endParaRPr sz="2000">
              <a:solidFill>
                <a:schemeClr val="dk1"/>
              </a:solidFill>
            </a:endParaRPr>
          </a:p>
          <a:p>
            <a:pPr indent="0" lvl="0" marL="0" rtl="0" algn="l">
              <a:lnSpc>
                <a:spcPct val="100000"/>
              </a:lnSpc>
              <a:spcBef>
                <a:spcPts val="0"/>
              </a:spcBef>
              <a:spcAft>
                <a:spcPts val="0"/>
              </a:spcAft>
              <a:buSzPts val="1800"/>
              <a:buNone/>
            </a:pPr>
            <a:r>
              <a:rPr lang="en" sz="2000">
                <a:solidFill>
                  <a:schemeClr val="dk1"/>
                </a:solidFill>
              </a:rPr>
              <a:t>Graphite and watercolor on paper</a:t>
            </a:r>
            <a:endParaRPr sz="2000">
              <a:solidFill>
                <a:schemeClr val="dk1"/>
              </a:solidFill>
            </a:endParaRPr>
          </a:p>
          <a:p>
            <a:pPr indent="0" lvl="0" marL="0" rtl="0" algn="l">
              <a:lnSpc>
                <a:spcPct val="100000"/>
              </a:lnSpc>
              <a:spcBef>
                <a:spcPts val="0"/>
              </a:spcBef>
              <a:spcAft>
                <a:spcPts val="0"/>
              </a:spcAft>
              <a:buSzPts val="1800"/>
              <a:buNone/>
            </a:pPr>
            <a:r>
              <a:rPr lang="en" sz="2000">
                <a:solidFill>
                  <a:schemeClr val="dk1"/>
                </a:solidFill>
              </a:rPr>
              <a:t>H-11 W-6 inches</a:t>
            </a:r>
            <a:endParaRPr sz="2000">
              <a:solidFill>
                <a:schemeClr val="dk1"/>
              </a:solidFill>
            </a:endParaRPr>
          </a:p>
          <a:p>
            <a:pPr indent="0" lvl="0" marL="0" rtl="0" algn="l">
              <a:lnSpc>
                <a:spcPct val="100000"/>
              </a:lnSpc>
              <a:spcBef>
                <a:spcPts val="0"/>
              </a:spcBef>
              <a:spcAft>
                <a:spcPts val="0"/>
              </a:spcAft>
              <a:buSzPts val="1800"/>
              <a:buNone/>
            </a:pPr>
            <a:r>
              <a:t/>
            </a:r>
            <a:endParaRPr sz="2000">
              <a:solidFill>
                <a:schemeClr val="dk1"/>
              </a:solidFill>
            </a:endParaRPr>
          </a:p>
          <a:p>
            <a:pPr indent="0" lvl="0" marL="0" rtl="0" algn="l">
              <a:lnSpc>
                <a:spcPct val="100000"/>
              </a:lnSpc>
              <a:spcBef>
                <a:spcPts val="0"/>
              </a:spcBef>
              <a:spcAft>
                <a:spcPts val="0"/>
              </a:spcAft>
              <a:buSzPts val="1800"/>
              <a:buNone/>
            </a:pPr>
            <a:r>
              <a:rPr lang="en" sz="1600">
                <a:solidFill>
                  <a:schemeClr val="dk1"/>
                </a:solidFill>
              </a:rPr>
              <a:t>Harriet Joor Collection of Botanical Sketches</a:t>
            </a:r>
            <a:endParaRPr sz="1600">
              <a:solidFill>
                <a:schemeClr val="dk1"/>
              </a:solidFill>
            </a:endParaRPr>
          </a:p>
          <a:p>
            <a:pPr indent="0" lvl="0" marL="0" rtl="0" algn="l">
              <a:lnSpc>
                <a:spcPct val="100000"/>
              </a:lnSpc>
              <a:spcBef>
                <a:spcPts val="0"/>
              </a:spcBef>
              <a:spcAft>
                <a:spcPts val="0"/>
              </a:spcAft>
              <a:buSzPts val="1800"/>
              <a:buNone/>
            </a:pPr>
            <a:r>
              <a:rPr lang="en" sz="1600">
                <a:solidFill>
                  <a:schemeClr val="dk1"/>
                </a:solidFill>
              </a:rPr>
              <a:t>Gift of Eleanor Mitchell Yount and Thomas M. Mitchell. In memory of Eleanor Morgan Mitchell.</a:t>
            </a:r>
            <a:endParaRPr sz="1600">
              <a:solidFill>
                <a:schemeClr val="dk1"/>
              </a:solidFill>
            </a:endParaRPr>
          </a:p>
          <a:p>
            <a:pPr indent="0" lvl="0" marL="0" rtl="0" algn="l">
              <a:lnSpc>
                <a:spcPct val="100000"/>
              </a:lnSpc>
              <a:spcBef>
                <a:spcPts val="0"/>
              </a:spcBef>
              <a:spcAft>
                <a:spcPts val="0"/>
              </a:spcAft>
              <a:buSzPts val="1800"/>
              <a:buNone/>
            </a:pPr>
            <a:r>
              <a:rPr lang="en" sz="1600">
                <a:solidFill>
                  <a:schemeClr val="dk1"/>
                </a:solidFill>
              </a:rPr>
              <a:t>2008.05.49</a:t>
            </a:r>
            <a:endParaRPr sz="1600">
              <a:solidFill>
                <a:schemeClr val="dk1"/>
              </a:solidFill>
            </a:endParaRPr>
          </a:p>
          <a:p>
            <a:pPr indent="0" lvl="0" marL="0" rtl="0" algn="l">
              <a:lnSpc>
                <a:spcPct val="100000"/>
              </a:lnSpc>
              <a:spcBef>
                <a:spcPts val="0"/>
              </a:spcBef>
              <a:spcAft>
                <a:spcPts val="0"/>
              </a:spcAft>
              <a:buSzPts val="1800"/>
              <a:buNone/>
            </a:pPr>
            <a:r>
              <a:t/>
            </a:r>
            <a:endParaRPr sz="1100">
              <a:solidFill>
                <a:schemeClr val="dk1"/>
              </a:solidFill>
            </a:endParaRPr>
          </a:p>
          <a:p>
            <a:pPr indent="0" lvl="0" marL="0" rtl="0" algn="l">
              <a:lnSpc>
                <a:spcPct val="100000"/>
              </a:lnSpc>
              <a:spcBef>
                <a:spcPts val="0"/>
              </a:spcBef>
              <a:spcAft>
                <a:spcPts val="0"/>
              </a:spcAft>
              <a:buSzPts val="1800"/>
              <a:buNone/>
            </a:pPr>
            <a:r>
              <a:t/>
            </a:r>
            <a:endParaRPr sz="1100">
              <a:solidFill>
                <a:schemeClr val="dk1"/>
              </a:solidFill>
            </a:endParaRPr>
          </a:p>
          <a:p>
            <a:pPr indent="0" lvl="0" marL="0" rtl="0" algn="l">
              <a:lnSpc>
                <a:spcPct val="100000"/>
              </a:lnSpc>
              <a:spcBef>
                <a:spcPts val="0"/>
              </a:spcBef>
              <a:spcAft>
                <a:spcPts val="0"/>
              </a:spcAft>
              <a:buSzPts val="1800"/>
              <a:buNone/>
            </a:pPr>
            <a:r>
              <a:t/>
            </a:r>
            <a:endParaRPr sz="1100">
              <a:solidFill>
                <a:schemeClr val="dk1"/>
              </a:solidFill>
            </a:endParaRPr>
          </a:p>
          <a:p>
            <a:pPr indent="0" lvl="0" marL="0" rtl="0" algn="l">
              <a:lnSpc>
                <a:spcPct val="100000"/>
              </a:lnSpc>
              <a:spcBef>
                <a:spcPts val="0"/>
              </a:spcBef>
              <a:spcAft>
                <a:spcPts val="0"/>
              </a:spcAft>
              <a:buSzPts val="1800"/>
              <a:buNone/>
            </a:pPr>
            <a:r>
              <a:t/>
            </a:r>
            <a:endParaRPr sz="1100">
              <a:solidFill>
                <a:schemeClr val="dk1"/>
              </a:solidFill>
            </a:endParaRPr>
          </a:p>
          <a:p>
            <a:pPr indent="0" lvl="0" marL="0" rtl="0" algn="ctr">
              <a:lnSpc>
                <a:spcPct val="100000"/>
              </a:lnSpc>
              <a:spcBef>
                <a:spcPts val="0"/>
              </a:spcBef>
              <a:spcAft>
                <a:spcPts val="0"/>
              </a:spcAft>
              <a:buSzPts val="1800"/>
              <a:buNone/>
            </a:pPr>
            <a:r>
              <a:t/>
            </a:r>
            <a:endParaRPr sz="1100">
              <a:solidFill>
                <a:schemeClr val="dk1"/>
              </a:solidFill>
            </a:endParaRPr>
          </a:p>
          <a:p>
            <a:pPr indent="0" lvl="0" marL="0" rtl="0" algn="ctr">
              <a:lnSpc>
                <a:spcPct val="100000"/>
              </a:lnSpc>
              <a:spcBef>
                <a:spcPts val="0"/>
              </a:spcBef>
              <a:spcAft>
                <a:spcPts val="0"/>
              </a:spcAft>
              <a:buSzPts val="1800"/>
              <a:buNone/>
            </a:pPr>
            <a:r>
              <a:t/>
            </a:r>
            <a:endParaRPr sz="1100">
              <a:solidFill>
                <a:schemeClr val="dk1"/>
              </a:solidFill>
            </a:endParaRPr>
          </a:p>
          <a:p>
            <a:pPr indent="0" lvl="0" marL="0" rtl="0" algn="ctr">
              <a:lnSpc>
                <a:spcPct val="100000"/>
              </a:lnSpc>
              <a:spcBef>
                <a:spcPts val="0"/>
              </a:spcBef>
              <a:spcAft>
                <a:spcPts val="0"/>
              </a:spcAft>
              <a:buSzPts val="1800"/>
              <a:buNone/>
            </a:pPr>
            <a:r>
              <a:t/>
            </a:r>
            <a:endParaRPr sz="1100">
              <a:solidFill>
                <a:schemeClr val="dk1"/>
              </a:solidFill>
            </a:endParaRPr>
          </a:p>
          <a:p>
            <a:pPr indent="0" lvl="0" marL="0" rtl="0" algn="ctr">
              <a:lnSpc>
                <a:spcPct val="100000"/>
              </a:lnSpc>
              <a:spcBef>
                <a:spcPts val="0"/>
              </a:spcBef>
              <a:spcAft>
                <a:spcPts val="0"/>
              </a:spcAft>
              <a:buClr>
                <a:schemeClr val="dk1"/>
              </a:buClr>
              <a:buSzPts val="1100"/>
              <a:buFont typeface="Arial"/>
              <a:buNone/>
            </a:pPr>
            <a:r>
              <a:t/>
            </a:r>
            <a:endParaRPr sz="2200"/>
          </a:p>
        </p:txBody>
      </p:sp>
      <p:pic>
        <p:nvPicPr>
          <p:cNvPr id="110" name="Google Shape;110;p6"/>
          <p:cNvPicPr preferRelativeResize="0"/>
          <p:nvPr/>
        </p:nvPicPr>
        <p:blipFill>
          <a:blip r:embed="rId3">
            <a:alphaModFix/>
          </a:blip>
          <a:stretch>
            <a:fillRect/>
          </a:stretch>
        </p:blipFill>
        <p:spPr>
          <a:xfrm>
            <a:off x="648599" y="400825"/>
            <a:ext cx="2146649" cy="4131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6" name="Google Shape;116;p7"/>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17" name="Google Shape;117;p7"/>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18" name="Google Shape;118;p7"/>
          <p:cNvSpPr txBox="1"/>
          <p:nvPr/>
        </p:nvSpPr>
        <p:spPr>
          <a:xfrm>
            <a:off x="4107788" y="1345819"/>
            <a:ext cx="4198500" cy="1826700"/>
          </a:xfrm>
          <a:prstGeom prst="rect">
            <a:avLst/>
          </a:prstGeom>
          <a:noFill/>
          <a:ln>
            <a:noFill/>
          </a:ln>
        </p:spPr>
        <p:txBody>
          <a:bodyPr anchorCtr="0" anchor="t" bIns="68575" lIns="68575" spcFirstLastPara="1" rIns="68575" wrap="square" tIns="68575">
            <a:noAutofit/>
          </a:bodyPr>
          <a:lstStyle/>
          <a:p>
            <a:pPr indent="0" lvl="0" marL="342900" marR="0" rtl="0" algn="l">
              <a:lnSpc>
                <a:spcPct val="100000"/>
              </a:lnSpc>
              <a:spcBef>
                <a:spcPts val="0"/>
              </a:spcBef>
              <a:spcAft>
                <a:spcPts val="80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119" name="Google Shape;119;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400"/>
              <a:t>Historical Context/Connections</a:t>
            </a:r>
            <a:endParaRPr b="1" sz="2400"/>
          </a:p>
        </p:txBody>
      </p:sp>
      <p:sp>
        <p:nvSpPr>
          <p:cNvPr id="120" name="Google Shape;120;p7"/>
          <p:cNvSpPr txBox="1"/>
          <p:nvPr>
            <p:ph idx="1" type="body"/>
          </p:nvPr>
        </p:nvSpPr>
        <p:spPr>
          <a:xfrm>
            <a:off x="311700" y="938750"/>
            <a:ext cx="8520600" cy="34164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a:p>
            <a:pPr indent="0" lvl="0" marL="457200" rtl="0" algn="l">
              <a:lnSpc>
                <a:spcPct val="115000"/>
              </a:lnSpc>
              <a:spcBef>
                <a:spcPts val="0"/>
              </a:spcBef>
              <a:spcAft>
                <a:spcPts val="0"/>
              </a:spcAft>
              <a:buNone/>
            </a:pPr>
            <a:r>
              <a:rPr lang="en" sz="1700">
                <a:solidFill>
                  <a:schemeClr val="dk1"/>
                </a:solidFill>
              </a:rPr>
              <a:t>Harriet Joor taught at UL from 1923 </a:t>
            </a:r>
            <a:r>
              <a:rPr lang="en" sz="1700">
                <a:solidFill>
                  <a:schemeClr val="dk1"/>
                </a:solidFill>
              </a:rPr>
              <a:t>to 1940</a:t>
            </a:r>
            <a:r>
              <a:rPr lang="en" sz="1700">
                <a:solidFill>
                  <a:schemeClr val="dk1"/>
                </a:solidFill>
              </a:rPr>
              <a:t>. She was known for her watercolor paintings, pottery, and embroidery. She was among the first to enroll in the Arts school at Newcomb College. Her father was a botany professor at Tulane University which may have to do with her interest in flowers in her subject matter.</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8"/>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6" name="Google Shape;126;p8"/>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27" name="Google Shape;127;p8"/>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28" name="Google Shape;128;p8"/>
          <p:cNvSpPr txBox="1"/>
          <p:nvPr/>
        </p:nvSpPr>
        <p:spPr>
          <a:xfrm>
            <a:off x="4107788" y="1345819"/>
            <a:ext cx="4198500" cy="1826700"/>
          </a:xfrm>
          <a:prstGeom prst="rect">
            <a:avLst/>
          </a:prstGeom>
          <a:noFill/>
          <a:ln>
            <a:noFill/>
          </a:ln>
        </p:spPr>
        <p:txBody>
          <a:bodyPr anchorCtr="0" anchor="t" bIns="68575" lIns="68575" spcFirstLastPara="1" rIns="68575" wrap="square" tIns="68575">
            <a:noAutofit/>
          </a:bodyPr>
          <a:lstStyle/>
          <a:p>
            <a:pPr indent="0" lvl="0" marL="342900" marR="0" rtl="0" algn="l">
              <a:lnSpc>
                <a:spcPct val="100000"/>
              </a:lnSpc>
              <a:spcBef>
                <a:spcPts val="0"/>
              </a:spcBef>
              <a:spcAft>
                <a:spcPts val="80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129" name="Google Shape;129;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t>Studio Connections</a:t>
            </a:r>
            <a:endParaRPr b="1" sz="2200"/>
          </a:p>
        </p:txBody>
      </p:sp>
      <p:sp>
        <p:nvSpPr>
          <p:cNvPr id="130" name="Google Shape;130;p8"/>
          <p:cNvSpPr txBox="1"/>
          <p:nvPr>
            <p:ph idx="1" type="body"/>
          </p:nvPr>
        </p:nvSpPr>
        <p:spPr>
          <a:xfrm>
            <a:off x="311700" y="1345825"/>
            <a:ext cx="8520600" cy="34164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Char char="-"/>
            </a:pPr>
            <a:r>
              <a:rPr lang="en" sz="1700">
                <a:solidFill>
                  <a:schemeClr val="dk1"/>
                </a:solidFill>
              </a:rPr>
              <a:t>Media: Mixed Media on Paper</a:t>
            </a:r>
            <a:endParaRPr sz="1700">
              <a:solidFill>
                <a:schemeClr val="dk1"/>
              </a:solidFill>
            </a:endParaRPr>
          </a:p>
          <a:p>
            <a:pPr indent="0" lvl="0" marL="0" rtl="0" algn="l">
              <a:lnSpc>
                <a:spcPct val="115000"/>
              </a:lnSpc>
              <a:spcBef>
                <a:spcPts val="0"/>
              </a:spcBef>
              <a:spcAft>
                <a:spcPts val="0"/>
              </a:spcAft>
              <a:buSzPts val="1800"/>
              <a:buNone/>
            </a:pPr>
            <a:r>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Elements: Color, Line, Shape, Texture</a:t>
            </a:r>
            <a:endParaRPr sz="1700">
              <a:solidFill>
                <a:schemeClr val="dk1"/>
              </a:solidFill>
            </a:endParaRPr>
          </a:p>
          <a:p>
            <a:pPr indent="0" lvl="0" marL="0" rtl="0" algn="l">
              <a:lnSpc>
                <a:spcPct val="115000"/>
              </a:lnSpc>
              <a:spcBef>
                <a:spcPts val="0"/>
              </a:spcBef>
              <a:spcAft>
                <a:spcPts val="0"/>
              </a:spcAft>
              <a:buSzPts val="1800"/>
              <a:buNone/>
            </a:pPr>
            <a:r>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Principles: Harmony, Contrast, Movement </a:t>
            </a:r>
            <a:endParaRPr sz="1700">
              <a:solidFill>
                <a:schemeClr val="dk1"/>
              </a:solidFill>
            </a:endParaRPr>
          </a:p>
          <a:p>
            <a:pPr indent="0" lvl="0" marL="0" rtl="0" algn="l">
              <a:lnSpc>
                <a:spcPct val="115000"/>
              </a:lnSpc>
              <a:spcBef>
                <a:spcPts val="0"/>
              </a:spcBef>
              <a:spcAft>
                <a:spcPts val="0"/>
              </a:spcAft>
              <a:buSzPts val="1800"/>
              <a:buNone/>
            </a:pPr>
            <a:r>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Vocabulary: Botany, Mixed Media, Blind Contour, Contour</a:t>
            </a:r>
            <a:endParaRPr sz="17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9"/>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 name="Google Shape;136;p9"/>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37" name="Google Shape;137;p9"/>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38" name="Google Shape;138;p9"/>
          <p:cNvSpPr txBox="1"/>
          <p:nvPr/>
        </p:nvSpPr>
        <p:spPr>
          <a:xfrm>
            <a:off x="4107788" y="1345819"/>
            <a:ext cx="4198500" cy="1826700"/>
          </a:xfrm>
          <a:prstGeom prst="rect">
            <a:avLst/>
          </a:prstGeom>
          <a:noFill/>
          <a:ln>
            <a:noFill/>
          </a:ln>
        </p:spPr>
        <p:txBody>
          <a:bodyPr anchorCtr="0" anchor="t" bIns="68575" lIns="68575" spcFirstLastPara="1" rIns="68575" wrap="square" tIns="68575">
            <a:noAutofit/>
          </a:bodyPr>
          <a:lstStyle/>
          <a:p>
            <a:pPr indent="0" lvl="0" marL="342900" marR="0" rtl="0" algn="l">
              <a:lnSpc>
                <a:spcPct val="100000"/>
              </a:lnSpc>
              <a:spcBef>
                <a:spcPts val="0"/>
              </a:spcBef>
              <a:spcAft>
                <a:spcPts val="80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139" name="Google Shape;139;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Instructional Steps/Information</a:t>
            </a:r>
            <a:endParaRPr b="1"/>
          </a:p>
        </p:txBody>
      </p:sp>
      <p:sp>
        <p:nvSpPr>
          <p:cNvPr id="140" name="Google Shape;140;p9"/>
          <p:cNvSpPr txBox="1"/>
          <p:nvPr>
            <p:ph idx="1" type="body"/>
          </p:nvPr>
        </p:nvSpPr>
        <p:spPr>
          <a:xfrm>
            <a:off x="311700" y="10177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300">
                <a:solidFill>
                  <a:schemeClr val="dk1"/>
                </a:solidFill>
              </a:rPr>
              <a:t>Opening Hook: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Can anyone tell me what their favorite flower is? Who enjoys going to pick flowers? Well this week you are in luck because our project will allow us to go into nature and view/pick flowers! In addition, we will learn about an artist by the name of Harriet Joor who has a background dealing with flowers. Also, we will be connecting our lesson to go along with things learned in an environmental science class, flowers and botany!</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Demonstration: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Students will see examples of how the various materials will look like on mixed media paper.</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Student Work:</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Students work will be critiqued throughout the course of the project duration in order to make sure everyone is on track and to hear feedback from their peers. In addition, when the projects are complete students will participate in a class wide critique before submitting the final piece.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Final Outcome:</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The outcome is for students to learn more about artist Harriet Joor while learning about her background with flowers and botany. In addition, to learn that there is multiple outcomes to a piece when completed with mixed media.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Olivia A Morgan</dc:creator>
</cp:coreProperties>
</file>