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5143500" cx="9144000"/>
  <p:notesSz cx="6858000" cy="9144000"/>
  <p:embeddedFontLst>
    <p:embeddedFont>
      <p:font typeface="Amatic SC"/>
      <p:regular r:id="rId29"/>
      <p:bold r:id="rId30"/>
    </p:embeddedFont>
    <p:embeddedFont>
      <p:font typeface="Comfortaa"/>
      <p:regular r:id="rId31"/>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3" roundtripDataSignature="AMtx7miQndOKg0JNLUYmc64iq5pEqtzI7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A7AAC11-E08F-4883-9521-7B468728EC96}">
  <a:tblStyle styleId="{5A7AAC11-E08F-4883-9521-7B468728EC96}"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AmaticSC-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Comfortaa-regular.fntdata"/><Relationship Id="rId30" Type="http://schemas.openxmlformats.org/officeDocument/2006/relationships/font" Target="fonts/AmaticSC-bold.fntdata"/><Relationship Id="rId11" Type="http://schemas.openxmlformats.org/officeDocument/2006/relationships/slide" Target="slides/slide5.xml"/><Relationship Id="rId33" Type="http://customschemas.google.com/relationships/presentationmetadata" Target="metadata"/><Relationship Id="rId10" Type="http://schemas.openxmlformats.org/officeDocument/2006/relationships/slide" Target="slides/slide4.xml"/><Relationship Id="rId32" Type="http://schemas.openxmlformats.org/officeDocument/2006/relationships/font" Target="fonts/Comfortaa-bold.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 name="Google Shape;52;p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4" name="Google Shape;124;p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1" name="Google Shape;131;p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8" name="Google Shape;138;p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6" name="Google Shape;146;p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3" name="Google Shape;153;p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1" name="Google Shape;161;p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1" name="Google Shape;171;p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3" name="Google Shape;183;p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5" name="Google Shape;195;p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9" name="Google Shape;209;p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 name="Google Shape;60;p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9" name="Google Shape;219;p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9" name="Google Shape;229;p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8" name="Google Shape;238;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 name="Google Shape;69;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 name="Google Shape;76;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3" name="Google Shape;83;p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 name="Google Shape;92;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 name="Google Shape;101;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 name="Google Shape;109;p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7" name="Google Shape;117;p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3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5" name="Google Shape;45;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3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3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9" name="Google Shape;49;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 name="Google Shape;13;p2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2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7" name="Google Shape;17;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 name="Google Shape;20;p2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1" name="Google Shape;21;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2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5" name="Google Shape;25;p2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6" name="Google Shape;26;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3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2" name="Google Shape;32;p3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3" name="Google Shape;33;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3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6" name="Google Shape;36;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3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3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0" name="Google Shape;40;p3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3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2" name="Google Shape;42;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jpg"/><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g"/><Relationship Id="rId4" Type="http://schemas.openxmlformats.org/officeDocument/2006/relationships/image" Target="../media/image9.jpg"/><Relationship Id="rId5"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jpg"/><Relationship Id="rId4" Type="http://schemas.openxmlformats.org/officeDocument/2006/relationships/image" Target="../media/image12.jpg"/><Relationship Id="rId5"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1.jpg"/><Relationship Id="rId4" Type="http://schemas.openxmlformats.org/officeDocument/2006/relationships/image" Target="../media/image14.jpg"/><Relationship Id="rId5"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descr="A close up of a logo&#10;&#10;Description automatically generated" id="54" name="Google Shape;54;p1"/>
          <p:cNvPicPr preferRelativeResize="0"/>
          <p:nvPr/>
        </p:nvPicPr>
        <p:blipFill rotWithShape="1">
          <a:blip r:embed="rId3">
            <a:alphaModFix/>
          </a:blip>
          <a:srcRect b="0" l="0" r="0" t="0"/>
          <a:stretch/>
        </p:blipFill>
        <p:spPr>
          <a:xfrm>
            <a:off x="801155" y="525600"/>
            <a:ext cx="3653552" cy="1397875"/>
          </a:xfrm>
          <a:prstGeom prst="rect">
            <a:avLst/>
          </a:prstGeom>
          <a:noFill/>
          <a:ln>
            <a:noFill/>
          </a:ln>
        </p:spPr>
      </p:pic>
      <p:sp>
        <p:nvSpPr>
          <p:cNvPr id="55" name="Google Shape;55;p1"/>
          <p:cNvSpPr txBox="1"/>
          <p:nvPr/>
        </p:nvSpPr>
        <p:spPr>
          <a:xfrm>
            <a:off x="0" y="2001178"/>
            <a:ext cx="6182700" cy="1325400"/>
          </a:xfrm>
          <a:prstGeom prst="rect">
            <a:avLst/>
          </a:prstGeom>
          <a:noFill/>
          <a:ln>
            <a:noFill/>
          </a:ln>
        </p:spPr>
        <p:txBody>
          <a:bodyPr anchorCtr="0" anchor="t" bIns="34275" lIns="68575" spcFirstLastPara="1" rIns="68575" wrap="square" tIns="34275">
            <a:noAutofit/>
          </a:bodyPr>
          <a:lstStyle/>
          <a:p>
            <a:pPr indent="0" lvl="0" marL="0" rtl="0" algn="ctr">
              <a:spcBef>
                <a:spcPts val="0"/>
              </a:spcBef>
              <a:spcAft>
                <a:spcPts val="0"/>
              </a:spcAft>
              <a:buClr>
                <a:schemeClr val="dk1"/>
              </a:buClr>
              <a:buSzPts val="1800"/>
              <a:buFont typeface="Arial"/>
              <a:buNone/>
            </a:pPr>
            <a:r>
              <a:rPr lang="en" sz="1800">
                <a:solidFill>
                  <a:schemeClr val="dk1"/>
                </a:solidFill>
                <a:latin typeface="Calibri"/>
                <a:ea typeface="Calibri"/>
                <a:cs typeface="Calibri"/>
                <a:sym typeface="Calibri"/>
              </a:rPr>
              <a:t>Permanent Collection Lesson Plan</a:t>
            </a:r>
            <a:endParaRPr sz="18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800"/>
              <a:buFont typeface="Arial"/>
              <a:buNone/>
            </a:pPr>
            <a:r>
              <a:rPr lang="en" sz="1800">
                <a:solidFill>
                  <a:schemeClr val="dk1"/>
                </a:solidFill>
                <a:latin typeface="Calibri"/>
                <a:ea typeface="Calibri"/>
                <a:cs typeface="Calibri"/>
                <a:sym typeface="Calibri"/>
              </a:rPr>
              <a:t>Visual Art and English Language Arts </a:t>
            </a:r>
            <a:endParaRPr sz="18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800"/>
              <a:buFont typeface="Arial"/>
              <a:buNone/>
            </a:pPr>
            <a:r>
              <a:rPr lang="en" sz="1800">
                <a:solidFill>
                  <a:schemeClr val="dk1"/>
                </a:solidFill>
                <a:latin typeface="Calibri"/>
                <a:ea typeface="Calibri"/>
                <a:cs typeface="Calibri"/>
                <a:sym typeface="Calibri"/>
              </a:rPr>
              <a:t>with Ross Jahnke’s </a:t>
            </a:r>
            <a:r>
              <a:rPr i="1" lang="en" sz="1800">
                <a:solidFill>
                  <a:schemeClr val="dk1"/>
                </a:solidFill>
                <a:latin typeface="Calibri"/>
                <a:ea typeface="Calibri"/>
                <a:cs typeface="Calibri"/>
                <a:sym typeface="Calibri"/>
              </a:rPr>
              <a:t>Fries With That?</a:t>
            </a:r>
            <a:r>
              <a:rPr lang="en"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800"/>
              <a:buFont typeface="Arial"/>
              <a:buNone/>
            </a:pPr>
            <a:r>
              <a:rPr lang="en" sz="1800">
                <a:solidFill>
                  <a:schemeClr val="dk1"/>
                </a:solidFill>
                <a:latin typeface="Calibri"/>
                <a:ea typeface="Calibri"/>
                <a:cs typeface="Calibri"/>
                <a:sym typeface="Calibri"/>
              </a:rPr>
              <a:t>By Gabrielle Koch</a:t>
            </a:r>
            <a:endParaRPr sz="18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800"/>
              <a:buFont typeface="Arial"/>
              <a:buNone/>
            </a:pPr>
            <a:r>
              <a:rPr lang="en" sz="1800">
                <a:solidFill>
                  <a:schemeClr val="dk1"/>
                </a:solidFill>
                <a:latin typeface="Calibri"/>
                <a:ea typeface="Calibri"/>
                <a:cs typeface="Calibri"/>
                <a:sym typeface="Calibri"/>
              </a:rPr>
              <a:t>VIAR 216: Art in Education, Fall 2020</a:t>
            </a:r>
            <a:endParaRPr sz="18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800"/>
              <a:buFont typeface="Arial"/>
              <a:buNone/>
            </a:pPr>
            <a:r>
              <a:rPr lang="en" sz="1800">
                <a:solidFill>
                  <a:schemeClr val="dk1"/>
                </a:solidFill>
                <a:latin typeface="Calibri"/>
                <a:ea typeface="Calibri"/>
                <a:cs typeface="Calibri"/>
                <a:sym typeface="Calibri"/>
              </a:rPr>
              <a:t>Professor: Dr. Claire Schultz</a:t>
            </a:r>
            <a:endParaRPr sz="18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800"/>
              <a:buFont typeface="Arial"/>
              <a:buNone/>
            </a:pPr>
            <a:r>
              <a:rPr lang="en" sz="1800">
                <a:solidFill>
                  <a:schemeClr val="dk1"/>
                </a:solidFill>
                <a:latin typeface="Calibri"/>
                <a:ea typeface="Calibri"/>
                <a:cs typeface="Calibri"/>
                <a:sym typeface="Calibri"/>
              </a:rPr>
              <a:t>University of Louisiana at Lafayette </a:t>
            </a:r>
            <a:r>
              <a:rPr lang="en"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6" name="Google Shape;56;p1"/>
          <p:cNvSpPr/>
          <p:nvPr/>
        </p:nvSpPr>
        <p:spPr>
          <a:xfrm>
            <a:off x="0" y="487139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57" name="Google Shape;57;p1"/>
          <p:cNvPicPr preferRelativeResize="0"/>
          <p:nvPr/>
        </p:nvPicPr>
        <p:blipFill rotWithShape="1">
          <a:blip r:embed="rId4">
            <a:alphaModFix/>
          </a:blip>
          <a:srcRect b="7218" l="0" r="0" t="0"/>
          <a:stretch/>
        </p:blipFill>
        <p:spPr>
          <a:xfrm>
            <a:off x="5841675" y="212150"/>
            <a:ext cx="2892300" cy="3622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0"/>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27" name="Google Shape;127;p10"/>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28" name="Google Shape;128;p10"/>
          <p:cNvSpPr txBox="1"/>
          <p:nvPr/>
        </p:nvSpPr>
        <p:spPr>
          <a:xfrm>
            <a:off x="164975" y="164975"/>
            <a:ext cx="8979000" cy="4543200"/>
          </a:xfrm>
          <a:prstGeom prst="rect">
            <a:avLst/>
          </a:prstGeom>
          <a:noFill/>
          <a:ln>
            <a:noFill/>
          </a:ln>
        </p:spPr>
        <p:txBody>
          <a:bodyPr anchorCtr="0" anchor="t" bIns="68575" lIns="68575" spcFirstLastPara="1" rIns="68575" wrap="square" tIns="68575">
            <a:noAutofit/>
          </a:bodyPr>
          <a:lstStyle/>
          <a:p>
            <a:pPr indent="0" lvl="0" marL="457200" marR="0" rtl="0" algn="l">
              <a:lnSpc>
                <a:spcPct val="100000"/>
              </a:lnSpc>
              <a:spcBef>
                <a:spcPts val="0"/>
              </a:spcBef>
              <a:spcAft>
                <a:spcPts val="0"/>
              </a:spcAft>
              <a:buClr>
                <a:srgbClr val="000000"/>
              </a:buClr>
              <a:buSzPts val="2700"/>
              <a:buFont typeface="Arial"/>
              <a:buNone/>
            </a:pPr>
            <a:r>
              <a:rPr b="1" i="0" lang="en" sz="2700" u="sng" cap="none" strike="noStrike">
                <a:solidFill>
                  <a:srgbClr val="000000"/>
                </a:solidFill>
              </a:rPr>
              <a:t>Day 1:</a:t>
            </a:r>
            <a:endParaRPr b="1" i="0" sz="2700" u="sng" cap="none" strike="noStrike">
              <a:solidFill>
                <a:srgbClr val="000000"/>
              </a:solidFill>
            </a:endParaRPr>
          </a:p>
          <a:p>
            <a:pPr indent="0" lvl="0" marL="0" marR="0" rtl="0" algn="l">
              <a:lnSpc>
                <a:spcPct val="100000"/>
              </a:lnSpc>
              <a:spcBef>
                <a:spcPts val="0"/>
              </a:spcBef>
              <a:spcAft>
                <a:spcPts val="0"/>
              </a:spcAft>
              <a:buClr>
                <a:srgbClr val="000000"/>
              </a:buClr>
              <a:buSzPts val="2700"/>
              <a:buFont typeface="Arial"/>
              <a:buNone/>
            </a:pPr>
            <a:r>
              <a:t/>
            </a:r>
            <a:endParaRPr b="1" sz="2700" u="sng"/>
          </a:p>
          <a:p>
            <a:pPr indent="-361950" lvl="0" marL="457200" marR="0" rtl="0" algn="l">
              <a:lnSpc>
                <a:spcPct val="100000"/>
              </a:lnSpc>
              <a:spcBef>
                <a:spcPts val="800"/>
              </a:spcBef>
              <a:spcAft>
                <a:spcPts val="0"/>
              </a:spcAft>
              <a:buClr>
                <a:srgbClr val="000000"/>
              </a:buClr>
              <a:buSzPts val="2100"/>
              <a:buChar char="❏"/>
            </a:pPr>
            <a:r>
              <a:rPr i="0" lang="en" sz="2100" u="none" cap="none" strike="noStrike">
                <a:solidFill>
                  <a:srgbClr val="000000"/>
                </a:solidFill>
              </a:rPr>
              <a:t>Opening hook:  Have a collage of images on the board that represent different types of food/meals.  Teacher points out his/her favorite and tells </a:t>
            </a:r>
            <a:r>
              <a:rPr lang="en" sz="2100"/>
              <a:t>describes the food </a:t>
            </a:r>
            <a:r>
              <a:rPr i="0" lang="en" sz="2100" u="none" cap="none" strike="noStrike">
                <a:solidFill>
                  <a:srgbClr val="000000"/>
                </a:solidFill>
              </a:rPr>
              <a:t>using the five senses to do so.  </a:t>
            </a:r>
            <a:endParaRPr i="0" sz="2100" u="none" cap="none" strike="noStrike">
              <a:solidFill>
                <a:srgbClr val="000000"/>
              </a:solidFill>
            </a:endParaRPr>
          </a:p>
          <a:p>
            <a:pPr indent="0" lvl="0" marL="457200" marR="0" rtl="0" algn="l">
              <a:lnSpc>
                <a:spcPct val="100000"/>
              </a:lnSpc>
              <a:spcBef>
                <a:spcPts val="800"/>
              </a:spcBef>
              <a:spcAft>
                <a:spcPts val="0"/>
              </a:spcAft>
              <a:buNone/>
            </a:pPr>
            <a:r>
              <a:t/>
            </a:r>
            <a:endParaRPr sz="2100"/>
          </a:p>
          <a:p>
            <a:pPr indent="-361950" lvl="0" marL="457200" marR="0" rtl="0" algn="l">
              <a:lnSpc>
                <a:spcPct val="100000"/>
              </a:lnSpc>
              <a:spcBef>
                <a:spcPts val="0"/>
              </a:spcBef>
              <a:spcAft>
                <a:spcPts val="0"/>
              </a:spcAft>
              <a:buClr>
                <a:srgbClr val="000000"/>
              </a:buClr>
              <a:buSzPts val="2100"/>
              <a:buChar char="❏"/>
            </a:pPr>
            <a:r>
              <a:rPr i="0" lang="en" sz="2100" u="none" cap="none" strike="noStrike">
                <a:solidFill>
                  <a:srgbClr val="000000"/>
                </a:solidFill>
              </a:rPr>
              <a:t>Children are allowed to share their favorite type of food/meal </a:t>
            </a:r>
            <a:r>
              <a:rPr lang="en" sz="2100"/>
              <a:t>and are</a:t>
            </a:r>
            <a:r>
              <a:rPr i="0" lang="en" sz="2100" u="none" cap="none" strike="noStrike">
                <a:solidFill>
                  <a:srgbClr val="000000"/>
                </a:solidFill>
              </a:rPr>
              <a:t> encouraged to tell why using their five senses.</a:t>
            </a:r>
            <a:endParaRPr i="0" sz="2100" u="none" cap="none" strike="noStrike">
              <a:solidFill>
                <a:srgbClr val="000000"/>
              </a:solidFill>
            </a:endParaRPr>
          </a:p>
          <a:p>
            <a:pPr indent="0" lvl="0" marL="457200" marR="0" rtl="0" algn="l">
              <a:lnSpc>
                <a:spcPct val="100000"/>
              </a:lnSpc>
              <a:spcBef>
                <a:spcPts val="0"/>
              </a:spcBef>
              <a:spcAft>
                <a:spcPts val="0"/>
              </a:spcAft>
              <a:buNone/>
            </a:pPr>
            <a:r>
              <a:t/>
            </a:r>
            <a:endParaRPr sz="2100"/>
          </a:p>
          <a:p>
            <a:pPr indent="-361950" lvl="0" marL="457200" marR="0" rtl="0" algn="l">
              <a:lnSpc>
                <a:spcPct val="100000"/>
              </a:lnSpc>
              <a:spcBef>
                <a:spcPts val="0"/>
              </a:spcBef>
              <a:spcAft>
                <a:spcPts val="0"/>
              </a:spcAft>
              <a:buClr>
                <a:srgbClr val="000000"/>
              </a:buClr>
              <a:buSzPts val="2100"/>
              <a:buFont typeface="Comfortaa"/>
              <a:buChar char="❏"/>
            </a:pPr>
            <a:r>
              <a:rPr i="0" lang="en" sz="2100" u="none" cap="none" strike="noStrike">
                <a:solidFill>
                  <a:srgbClr val="000000"/>
                </a:solidFill>
              </a:rPr>
              <a:t>Teacher will then explain the art activity while showing his/her sample work to the class, along with pictures that demonstrate the process that was used</a:t>
            </a:r>
            <a:r>
              <a:rPr b="0" i="0" lang="en" sz="2100" u="none" cap="none" strike="noStrike">
                <a:solidFill>
                  <a:srgbClr val="000000"/>
                </a:solidFill>
                <a:latin typeface="Comfortaa"/>
                <a:ea typeface="Comfortaa"/>
                <a:cs typeface="Comfortaa"/>
                <a:sym typeface="Comfortaa"/>
              </a:rPr>
              <a:t>.</a:t>
            </a:r>
            <a:endParaRPr b="0" i="0" sz="2100" u="none" cap="none" strike="noStrike">
              <a:solidFill>
                <a:srgbClr val="000000"/>
              </a:solidFill>
              <a:latin typeface="Comfortaa"/>
              <a:ea typeface="Comfortaa"/>
              <a:cs typeface="Comfortaa"/>
              <a:sym typeface="Comfortaa"/>
            </a:endParaRPr>
          </a:p>
          <a:p>
            <a:pPr indent="0" lvl="0" marL="457200" marR="0" rtl="0" algn="l">
              <a:lnSpc>
                <a:spcPct val="100000"/>
              </a:lnSpc>
              <a:spcBef>
                <a:spcPts val="800"/>
              </a:spcBef>
              <a:spcAft>
                <a:spcPts val="800"/>
              </a:spcAft>
              <a:buClr>
                <a:srgbClr val="000000"/>
              </a:buClr>
              <a:buSzPts val="2100"/>
              <a:buFont typeface="Arial"/>
              <a:buNone/>
            </a:pPr>
            <a:r>
              <a:t/>
            </a:r>
            <a:endParaRPr b="0" i="0" sz="2100" u="none" cap="none" strike="noStrike">
              <a:solidFill>
                <a:srgbClr val="000000"/>
              </a:solidFill>
              <a:latin typeface="Comfortaa"/>
              <a:ea typeface="Comfortaa"/>
              <a:cs typeface="Comfortaa"/>
              <a:sym typeface="Comforta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1"/>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4" name="Google Shape;134;p11"/>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35" name="Google Shape;135;p11"/>
          <p:cNvSpPr txBox="1"/>
          <p:nvPr/>
        </p:nvSpPr>
        <p:spPr>
          <a:xfrm>
            <a:off x="165000" y="165075"/>
            <a:ext cx="8979000" cy="4543200"/>
          </a:xfrm>
          <a:prstGeom prst="rect">
            <a:avLst/>
          </a:prstGeom>
          <a:noFill/>
          <a:ln>
            <a:noFill/>
          </a:ln>
        </p:spPr>
        <p:txBody>
          <a:bodyPr anchorCtr="0" anchor="t" bIns="68575" lIns="68575" spcFirstLastPara="1" rIns="68575" wrap="square" tIns="68575">
            <a:noAutofit/>
          </a:bodyPr>
          <a:lstStyle/>
          <a:p>
            <a:pPr indent="0" lvl="0" marL="457200" marR="0" rtl="0" algn="l">
              <a:lnSpc>
                <a:spcPct val="100000"/>
              </a:lnSpc>
              <a:spcBef>
                <a:spcPts val="0"/>
              </a:spcBef>
              <a:spcAft>
                <a:spcPts val="0"/>
              </a:spcAft>
              <a:buClr>
                <a:srgbClr val="000000"/>
              </a:buClr>
              <a:buSzPts val="2700"/>
              <a:buFont typeface="Arial"/>
              <a:buNone/>
            </a:pPr>
            <a:r>
              <a:rPr b="1" i="0" lang="en" sz="2600" u="sng" cap="none" strike="noStrike">
                <a:solidFill>
                  <a:srgbClr val="000000"/>
                </a:solidFill>
              </a:rPr>
              <a:t>Day 1:</a:t>
            </a:r>
            <a:endParaRPr b="1" i="0" sz="2600" u="sng" cap="none" strike="noStrike">
              <a:solidFill>
                <a:srgbClr val="000000"/>
              </a:solidFill>
            </a:endParaRPr>
          </a:p>
          <a:p>
            <a:pPr indent="0" lvl="0" marL="0" marR="0" rtl="0" algn="l">
              <a:lnSpc>
                <a:spcPct val="100000"/>
              </a:lnSpc>
              <a:spcBef>
                <a:spcPts val="800"/>
              </a:spcBef>
              <a:spcAft>
                <a:spcPts val="0"/>
              </a:spcAft>
              <a:buClr>
                <a:schemeClr val="dk1"/>
              </a:buClr>
              <a:buSzPts val="1100"/>
              <a:buFont typeface="Arial"/>
              <a:buNone/>
            </a:pPr>
            <a:r>
              <a:rPr i="0" lang="en" sz="2000" u="none" cap="none" strike="noStrike">
                <a:solidFill>
                  <a:schemeClr val="dk1"/>
                </a:solidFill>
                <a:highlight>
                  <a:schemeClr val="lt1"/>
                </a:highlight>
              </a:rPr>
              <a:t>1. Allow students to choose the food item they want to create. Encourage them to think of their favorite restaurant, fast food, or home</a:t>
            </a:r>
            <a:r>
              <a:rPr lang="en" sz="2000">
                <a:solidFill>
                  <a:schemeClr val="dk1"/>
                </a:solidFill>
                <a:highlight>
                  <a:schemeClr val="lt1"/>
                </a:highlight>
              </a:rPr>
              <a:t>-</a:t>
            </a:r>
            <a:r>
              <a:rPr i="0" lang="en" sz="2000" u="none" cap="none" strike="noStrike">
                <a:solidFill>
                  <a:schemeClr val="dk1"/>
                </a:solidFill>
                <a:highlight>
                  <a:schemeClr val="lt1"/>
                </a:highlight>
              </a:rPr>
              <a:t>cooked item.</a:t>
            </a:r>
            <a:endParaRPr i="0" sz="2000" u="none" cap="none" strike="noStrike">
              <a:solidFill>
                <a:schemeClr val="dk1"/>
              </a:solidFill>
              <a:highlight>
                <a:schemeClr val="lt1"/>
              </a:highlight>
            </a:endParaRPr>
          </a:p>
          <a:p>
            <a:pPr indent="0" lvl="0" marL="0" marR="0" rtl="0" algn="l">
              <a:lnSpc>
                <a:spcPct val="100000"/>
              </a:lnSpc>
              <a:spcBef>
                <a:spcPts val="800"/>
              </a:spcBef>
              <a:spcAft>
                <a:spcPts val="0"/>
              </a:spcAft>
              <a:buClr>
                <a:schemeClr val="dk1"/>
              </a:buClr>
              <a:buSzPts val="1100"/>
              <a:buFont typeface="Arial"/>
              <a:buNone/>
            </a:pPr>
            <a:r>
              <a:t/>
            </a:r>
            <a:endParaRPr sz="2000">
              <a:solidFill>
                <a:schemeClr val="dk1"/>
              </a:solidFill>
              <a:highlight>
                <a:schemeClr val="lt1"/>
              </a:highlight>
            </a:endParaRPr>
          </a:p>
          <a:p>
            <a:pPr indent="0" lvl="0" marL="0" marR="0" rtl="0" algn="l">
              <a:lnSpc>
                <a:spcPct val="100000"/>
              </a:lnSpc>
              <a:spcBef>
                <a:spcPts val="0"/>
              </a:spcBef>
              <a:spcAft>
                <a:spcPts val="0"/>
              </a:spcAft>
              <a:buClr>
                <a:schemeClr val="dk1"/>
              </a:buClr>
              <a:buSzPts val="1100"/>
              <a:buFont typeface="Arial"/>
              <a:buNone/>
            </a:pPr>
            <a:r>
              <a:rPr i="0" lang="en" sz="2000" u="none" cap="none" strike="noStrike">
                <a:solidFill>
                  <a:schemeClr val="dk1"/>
                </a:solidFill>
                <a:highlight>
                  <a:schemeClr val="lt1"/>
                </a:highlight>
              </a:rPr>
              <a:t>2. Students then choose the color paper they want as a background.</a:t>
            </a:r>
            <a:endParaRPr i="0" sz="2000" u="none" cap="none" strike="noStrike">
              <a:solidFill>
                <a:schemeClr val="dk1"/>
              </a:solidFill>
              <a:highlight>
                <a:schemeClr val="lt1"/>
              </a:highlight>
            </a:endParaRPr>
          </a:p>
          <a:p>
            <a:pPr indent="0" lvl="0" marL="0" marR="0" rtl="0" algn="l">
              <a:lnSpc>
                <a:spcPct val="100000"/>
              </a:lnSpc>
              <a:spcBef>
                <a:spcPts val="0"/>
              </a:spcBef>
              <a:spcAft>
                <a:spcPts val="0"/>
              </a:spcAft>
              <a:buClr>
                <a:schemeClr val="dk1"/>
              </a:buClr>
              <a:buSzPts val="1100"/>
              <a:buFont typeface="Arial"/>
              <a:buNone/>
            </a:pPr>
            <a:r>
              <a:t/>
            </a:r>
            <a:endParaRPr sz="2000">
              <a:solidFill>
                <a:schemeClr val="dk1"/>
              </a:solidFill>
              <a:highlight>
                <a:schemeClr val="lt1"/>
              </a:highlight>
            </a:endParaRPr>
          </a:p>
          <a:p>
            <a:pPr indent="0" lvl="0" marL="0" marR="0" rtl="0" algn="l">
              <a:lnSpc>
                <a:spcPct val="100000"/>
              </a:lnSpc>
              <a:spcBef>
                <a:spcPts val="0"/>
              </a:spcBef>
              <a:spcAft>
                <a:spcPts val="0"/>
              </a:spcAft>
              <a:buClr>
                <a:schemeClr val="dk1"/>
              </a:buClr>
              <a:buSzPts val="1100"/>
              <a:buFont typeface="Arial"/>
              <a:buNone/>
            </a:pPr>
            <a:r>
              <a:rPr i="0" lang="en" sz="2000" u="none" cap="none" strike="noStrike">
                <a:solidFill>
                  <a:schemeClr val="dk1"/>
                </a:solidFill>
                <a:highlight>
                  <a:schemeClr val="lt1"/>
                </a:highlight>
              </a:rPr>
              <a:t>3. Students then choose the different color paper they want to use to create their </a:t>
            </a:r>
            <a:r>
              <a:rPr lang="en" sz="2000">
                <a:solidFill>
                  <a:schemeClr val="dk1"/>
                </a:solidFill>
                <a:highlight>
                  <a:schemeClr val="lt1"/>
                </a:highlight>
              </a:rPr>
              <a:t>food item</a:t>
            </a:r>
            <a:r>
              <a:rPr i="0" lang="en" sz="2000" u="none" cap="none" strike="noStrike">
                <a:solidFill>
                  <a:schemeClr val="dk1"/>
                </a:solidFill>
                <a:highlight>
                  <a:schemeClr val="lt1"/>
                </a:highlight>
              </a:rPr>
              <a:t>.</a:t>
            </a:r>
            <a:endParaRPr i="0" sz="2000" u="none" cap="none" strike="noStrike">
              <a:solidFill>
                <a:schemeClr val="dk1"/>
              </a:solidFill>
              <a:highlight>
                <a:schemeClr val="lt1"/>
              </a:highlight>
            </a:endParaRPr>
          </a:p>
          <a:p>
            <a:pPr indent="0" lvl="0" marL="0" marR="0" rtl="0" algn="l">
              <a:lnSpc>
                <a:spcPct val="100000"/>
              </a:lnSpc>
              <a:spcBef>
                <a:spcPts val="0"/>
              </a:spcBef>
              <a:spcAft>
                <a:spcPts val="0"/>
              </a:spcAft>
              <a:buClr>
                <a:schemeClr val="dk1"/>
              </a:buClr>
              <a:buSzPts val="1100"/>
              <a:buFont typeface="Arial"/>
              <a:buNone/>
            </a:pPr>
            <a:r>
              <a:t/>
            </a:r>
            <a:endParaRPr sz="2000">
              <a:solidFill>
                <a:schemeClr val="dk1"/>
              </a:solidFill>
              <a:highlight>
                <a:schemeClr val="lt1"/>
              </a:highlight>
            </a:endParaRPr>
          </a:p>
          <a:p>
            <a:pPr indent="0" lvl="0" marL="0" marR="0" rtl="0" algn="l">
              <a:lnSpc>
                <a:spcPct val="100000"/>
              </a:lnSpc>
              <a:spcBef>
                <a:spcPts val="0"/>
              </a:spcBef>
              <a:spcAft>
                <a:spcPts val="0"/>
              </a:spcAft>
              <a:buClr>
                <a:schemeClr val="dk1"/>
              </a:buClr>
              <a:buSzPts val="1100"/>
              <a:buFont typeface="Arial"/>
              <a:buNone/>
            </a:pPr>
            <a:r>
              <a:rPr i="0" lang="en" sz="2000" u="none" cap="none" strike="noStrike">
                <a:solidFill>
                  <a:schemeClr val="dk1"/>
                </a:solidFill>
                <a:highlight>
                  <a:schemeClr val="lt1"/>
                </a:highlight>
              </a:rPr>
              <a:t>4. Students tear the color paper slowly into various shapes and begin to design their food item. Teacher will have magazines and printed pictures with different food items displayed for the students to use as a design guide.</a:t>
            </a:r>
            <a:endParaRPr i="0" sz="2000" u="none" cap="none" strike="noStrike">
              <a:solidFill>
                <a:schemeClr val="dk1"/>
              </a:solidFill>
              <a:highlight>
                <a:schemeClr val="lt1"/>
              </a:highlight>
            </a:endParaRPr>
          </a:p>
          <a:p>
            <a:pPr indent="0" lvl="0" marL="0" marR="0" rtl="0" algn="l">
              <a:lnSpc>
                <a:spcPct val="100000"/>
              </a:lnSpc>
              <a:spcBef>
                <a:spcPts val="0"/>
              </a:spcBef>
              <a:spcAft>
                <a:spcPts val="0"/>
              </a:spcAft>
              <a:buClr>
                <a:schemeClr val="dk1"/>
              </a:buClr>
              <a:buSzPts val="1100"/>
              <a:buFont typeface="Arial"/>
              <a:buNone/>
            </a:pPr>
            <a:r>
              <a:t/>
            </a:r>
            <a:endParaRPr sz="2000">
              <a:solidFill>
                <a:schemeClr val="dk1"/>
              </a:solidFill>
              <a:highlight>
                <a:schemeClr val="lt1"/>
              </a:highlight>
            </a:endParaRPr>
          </a:p>
          <a:p>
            <a:pPr indent="0" lvl="0" marL="0" marR="0" rtl="0" algn="l">
              <a:lnSpc>
                <a:spcPct val="100000"/>
              </a:lnSpc>
              <a:spcBef>
                <a:spcPts val="0"/>
              </a:spcBef>
              <a:spcAft>
                <a:spcPts val="0"/>
              </a:spcAft>
              <a:buClr>
                <a:schemeClr val="dk1"/>
              </a:buClr>
              <a:buSzPts val="1100"/>
              <a:buFont typeface="Arial"/>
              <a:buNone/>
            </a:pPr>
            <a:r>
              <a:rPr i="0" lang="en" sz="2000" u="none" cap="none" strike="noStrike">
                <a:solidFill>
                  <a:schemeClr val="dk1"/>
                </a:solidFill>
                <a:highlight>
                  <a:schemeClr val="lt1"/>
                </a:highlight>
              </a:rPr>
              <a:t>5. Glue pieces into place carefully on the background paper. </a:t>
            </a:r>
            <a:endParaRPr i="0" sz="2000" u="none" cap="none" strike="noStrike">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2"/>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1" name="Google Shape;141;p12"/>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42" name="Google Shape;142;p12"/>
          <p:cNvSpPr txBox="1"/>
          <p:nvPr/>
        </p:nvSpPr>
        <p:spPr>
          <a:xfrm>
            <a:off x="3980550" y="400819"/>
            <a:ext cx="4925400" cy="9450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Calibri"/>
              <a:ea typeface="Calibri"/>
              <a:cs typeface="Calibri"/>
              <a:sym typeface="Calibri"/>
            </a:endParaRPr>
          </a:p>
        </p:txBody>
      </p:sp>
      <p:sp>
        <p:nvSpPr>
          <p:cNvPr id="143" name="Google Shape;143;p12"/>
          <p:cNvSpPr txBox="1"/>
          <p:nvPr/>
        </p:nvSpPr>
        <p:spPr>
          <a:xfrm>
            <a:off x="103550" y="92050"/>
            <a:ext cx="8963700" cy="4683300"/>
          </a:xfrm>
          <a:prstGeom prst="rect">
            <a:avLst/>
          </a:prstGeom>
          <a:noFill/>
          <a:ln>
            <a:noFill/>
          </a:ln>
        </p:spPr>
        <p:txBody>
          <a:bodyPr anchorCtr="0" anchor="t" bIns="68575" lIns="68575" spcFirstLastPara="1" rIns="68575" wrap="square" tIns="68575">
            <a:noAutofit/>
          </a:bodyPr>
          <a:lstStyle/>
          <a:p>
            <a:pPr indent="0" lvl="0" marL="457200" marR="0" rtl="0" algn="l">
              <a:lnSpc>
                <a:spcPct val="100000"/>
              </a:lnSpc>
              <a:spcBef>
                <a:spcPts val="0"/>
              </a:spcBef>
              <a:spcAft>
                <a:spcPts val="0"/>
              </a:spcAft>
              <a:buClr>
                <a:srgbClr val="000000"/>
              </a:buClr>
              <a:buSzPts val="2700"/>
              <a:buFont typeface="Arial"/>
              <a:buNone/>
            </a:pPr>
            <a:r>
              <a:rPr b="1" i="0" lang="en" sz="2600" u="sng" cap="none" strike="noStrike">
                <a:solidFill>
                  <a:srgbClr val="000000"/>
                </a:solidFill>
              </a:rPr>
              <a:t>Day 2:</a:t>
            </a:r>
            <a:endParaRPr i="0" sz="2600" u="none" cap="none" strike="noStrike">
              <a:solidFill>
                <a:srgbClr val="000000"/>
              </a:solidFill>
            </a:endParaRPr>
          </a:p>
          <a:p>
            <a:pPr indent="-336550" lvl="0" marL="457200" marR="0" rtl="0" algn="l">
              <a:lnSpc>
                <a:spcPct val="100000"/>
              </a:lnSpc>
              <a:spcBef>
                <a:spcPts val="800"/>
              </a:spcBef>
              <a:spcAft>
                <a:spcPts val="0"/>
              </a:spcAft>
              <a:buClr>
                <a:srgbClr val="000000"/>
              </a:buClr>
              <a:buSzPts val="1700"/>
              <a:buChar char="❏"/>
            </a:pPr>
            <a:r>
              <a:rPr i="0" lang="en" sz="1700" u="sng" cap="none" strike="noStrike">
                <a:solidFill>
                  <a:srgbClr val="000000"/>
                </a:solidFill>
              </a:rPr>
              <a:t>Opening Hook:</a:t>
            </a:r>
            <a:r>
              <a:rPr i="0" lang="en" sz="1700" u="none" cap="none" strike="noStrike">
                <a:solidFill>
                  <a:srgbClr val="000000"/>
                </a:solidFill>
              </a:rPr>
              <a:t> Teacher will play the song “Cheeseburger in Paradise” as students enter the room.  He/she will review the picture that was done as a torn paper collage, in this case the Double Cheeseburger.</a:t>
            </a:r>
            <a:endParaRPr i="0" sz="1700" u="none" cap="none" strike="noStrike">
              <a:solidFill>
                <a:srgbClr val="000000"/>
              </a:solidFill>
            </a:endParaRPr>
          </a:p>
          <a:p>
            <a:pPr indent="-336550" lvl="0" marL="457200" marR="0" rtl="0" algn="l">
              <a:lnSpc>
                <a:spcPct val="100000"/>
              </a:lnSpc>
              <a:spcBef>
                <a:spcPts val="0"/>
              </a:spcBef>
              <a:spcAft>
                <a:spcPts val="0"/>
              </a:spcAft>
              <a:buClr>
                <a:srgbClr val="000000"/>
              </a:buClr>
              <a:buSzPts val="1700"/>
              <a:buChar char="❏"/>
            </a:pPr>
            <a:r>
              <a:rPr i="0" lang="en" sz="1700" u="none" cap="none" strike="noStrike">
                <a:solidFill>
                  <a:srgbClr val="000000"/>
                </a:solidFill>
              </a:rPr>
              <a:t>Teacher will share the original free-verse poem written about the Double Cheeseburger. Students will began composing their own.</a:t>
            </a:r>
            <a:endParaRPr i="0" sz="1700" u="none" cap="none" strike="noStrike">
              <a:solidFill>
                <a:srgbClr val="000000"/>
              </a:solidFill>
            </a:endParaRPr>
          </a:p>
          <a:p>
            <a:pPr indent="-336550" lvl="0" marL="457200" marR="0" rtl="0" algn="l">
              <a:lnSpc>
                <a:spcPct val="100000"/>
              </a:lnSpc>
              <a:spcBef>
                <a:spcPts val="0"/>
              </a:spcBef>
              <a:spcAft>
                <a:spcPts val="0"/>
              </a:spcAft>
              <a:buClr>
                <a:srgbClr val="000000"/>
              </a:buClr>
              <a:buSzPts val="1700"/>
              <a:buChar char="❏"/>
            </a:pPr>
            <a:r>
              <a:rPr i="0" lang="en" sz="1700" u="none" cap="none" strike="noStrike">
                <a:solidFill>
                  <a:srgbClr val="000000"/>
                </a:solidFill>
              </a:rPr>
              <a:t>The format of the free verse poem will be as follows:</a:t>
            </a:r>
            <a:endParaRPr i="0" sz="1700" u="none" cap="none" strike="noStrike">
              <a:solidFill>
                <a:srgbClr val="000000"/>
              </a:solidFill>
            </a:endParaRPr>
          </a:p>
          <a:p>
            <a:pPr indent="0" lvl="0" marL="914400" marR="0" rtl="0" algn="l">
              <a:lnSpc>
                <a:spcPct val="100000"/>
              </a:lnSpc>
              <a:spcBef>
                <a:spcPts val="800"/>
              </a:spcBef>
              <a:spcAft>
                <a:spcPts val="0"/>
              </a:spcAft>
              <a:buClr>
                <a:srgbClr val="000000"/>
              </a:buClr>
              <a:buSzPts val="1700"/>
              <a:buFont typeface="Arial"/>
              <a:buNone/>
            </a:pPr>
            <a:r>
              <a:rPr i="0" lang="en" sz="1700" u="none" cap="none" strike="noStrike">
                <a:solidFill>
                  <a:srgbClr val="000000"/>
                </a:solidFill>
              </a:rPr>
              <a:t>1st line - How does your food look? </a:t>
            </a:r>
            <a:endParaRPr i="0" sz="1700" u="none" cap="none" strike="noStrike">
              <a:solidFill>
                <a:srgbClr val="000000"/>
              </a:solidFill>
            </a:endParaRPr>
          </a:p>
          <a:p>
            <a:pPr indent="0" lvl="0" marL="914400" marR="0" rtl="0" algn="l">
              <a:lnSpc>
                <a:spcPct val="100000"/>
              </a:lnSpc>
              <a:spcBef>
                <a:spcPts val="800"/>
              </a:spcBef>
              <a:spcAft>
                <a:spcPts val="0"/>
              </a:spcAft>
              <a:buClr>
                <a:srgbClr val="000000"/>
              </a:buClr>
              <a:buSzPts val="1700"/>
              <a:buFont typeface="Arial"/>
              <a:buNone/>
            </a:pPr>
            <a:r>
              <a:rPr i="0" lang="en" sz="1700" u="none" cap="none" strike="noStrike">
                <a:solidFill>
                  <a:srgbClr val="000000"/>
                </a:solidFill>
              </a:rPr>
              <a:t>2nd line- How does your food sound? </a:t>
            </a:r>
            <a:endParaRPr i="0" sz="1700" u="none" cap="none" strike="noStrike">
              <a:solidFill>
                <a:srgbClr val="000000"/>
              </a:solidFill>
            </a:endParaRPr>
          </a:p>
          <a:p>
            <a:pPr indent="0" lvl="0" marL="914400" marR="0" rtl="0" algn="l">
              <a:lnSpc>
                <a:spcPct val="100000"/>
              </a:lnSpc>
              <a:spcBef>
                <a:spcPts val="800"/>
              </a:spcBef>
              <a:spcAft>
                <a:spcPts val="0"/>
              </a:spcAft>
              <a:buClr>
                <a:srgbClr val="000000"/>
              </a:buClr>
              <a:buSzPts val="1700"/>
              <a:buFont typeface="Arial"/>
              <a:buNone/>
            </a:pPr>
            <a:r>
              <a:rPr i="0" lang="en" sz="1700" u="none" cap="none" strike="noStrike">
                <a:solidFill>
                  <a:srgbClr val="000000"/>
                </a:solidFill>
              </a:rPr>
              <a:t>3rd line - How does your food smell? </a:t>
            </a:r>
            <a:endParaRPr i="0" sz="1700" u="none" cap="none" strike="noStrike">
              <a:solidFill>
                <a:srgbClr val="000000"/>
              </a:solidFill>
            </a:endParaRPr>
          </a:p>
          <a:p>
            <a:pPr indent="0" lvl="0" marL="914400" marR="0" rtl="0" algn="l">
              <a:lnSpc>
                <a:spcPct val="100000"/>
              </a:lnSpc>
              <a:spcBef>
                <a:spcPts val="800"/>
              </a:spcBef>
              <a:spcAft>
                <a:spcPts val="0"/>
              </a:spcAft>
              <a:buClr>
                <a:srgbClr val="000000"/>
              </a:buClr>
              <a:buSzPts val="1700"/>
              <a:buFont typeface="Arial"/>
              <a:buNone/>
            </a:pPr>
            <a:r>
              <a:rPr i="0" lang="en" sz="1700" u="none" cap="none" strike="noStrike">
                <a:solidFill>
                  <a:srgbClr val="000000"/>
                </a:solidFill>
              </a:rPr>
              <a:t>4th line - How does your food taste? </a:t>
            </a:r>
            <a:endParaRPr i="0" sz="1700" u="none" cap="none" strike="noStrike">
              <a:solidFill>
                <a:srgbClr val="000000"/>
              </a:solidFill>
            </a:endParaRPr>
          </a:p>
          <a:p>
            <a:pPr indent="0" lvl="0" marL="914400" marR="0" rtl="0" algn="l">
              <a:lnSpc>
                <a:spcPct val="100000"/>
              </a:lnSpc>
              <a:spcBef>
                <a:spcPts val="800"/>
              </a:spcBef>
              <a:spcAft>
                <a:spcPts val="0"/>
              </a:spcAft>
              <a:buClr>
                <a:srgbClr val="000000"/>
              </a:buClr>
              <a:buSzPts val="1700"/>
              <a:buFont typeface="Arial"/>
              <a:buNone/>
            </a:pPr>
            <a:r>
              <a:rPr i="0" lang="en" sz="1700" u="none" cap="none" strike="noStrike">
                <a:solidFill>
                  <a:srgbClr val="000000"/>
                </a:solidFill>
              </a:rPr>
              <a:t>5th line - How does your food feel?  </a:t>
            </a:r>
            <a:endParaRPr i="0" sz="1700" u="none" cap="none" strike="noStrike">
              <a:solidFill>
                <a:srgbClr val="000000"/>
              </a:solidFill>
            </a:endParaRPr>
          </a:p>
          <a:p>
            <a:pPr indent="0" lvl="0" marL="0" marR="0" rtl="0" algn="l">
              <a:lnSpc>
                <a:spcPct val="100000"/>
              </a:lnSpc>
              <a:spcBef>
                <a:spcPts val="800"/>
              </a:spcBef>
              <a:spcAft>
                <a:spcPts val="0"/>
              </a:spcAft>
              <a:buClr>
                <a:srgbClr val="000000"/>
              </a:buClr>
              <a:buSzPts val="1500"/>
              <a:buFont typeface="Arial"/>
              <a:buNone/>
            </a:pPr>
            <a:r>
              <a:t/>
            </a:r>
            <a:endParaRPr i="0" sz="1500" u="none" cap="none" strike="noStrike">
              <a:solidFill>
                <a:srgbClr val="000000"/>
              </a:solidFill>
            </a:endParaRPr>
          </a:p>
          <a:p>
            <a:pPr indent="0" lvl="0" marL="0" marR="0" rtl="0" algn="l">
              <a:lnSpc>
                <a:spcPct val="100000"/>
              </a:lnSpc>
              <a:spcBef>
                <a:spcPts val="800"/>
              </a:spcBef>
              <a:spcAft>
                <a:spcPts val="800"/>
              </a:spcAft>
              <a:buClr>
                <a:srgbClr val="000000"/>
              </a:buClr>
              <a:buSzPts val="1500"/>
              <a:buFont typeface="Arial"/>
              <a:buNone/>
            </a:pPr>
            <a:r>
              <a:rPr i="0" lang="en" sz="1500" u="none" cap="none" strike="noStrike">
                <a:solidFill>
                  <a:srgbClr val="000000"/>
                </a:solidFill>
              </a:rPr>
              <a:t>**Note if the children are not finished their art work let them complete it.</a:t>
            </a:r>
            <a:endParaRPr i="0" sz="1500" u="none" cap="none" strike="noStrike">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3"/>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9" name="Google Shape;149;p13"/>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50" name="Google Shape;150;p13"/>
          <p:cNvSpPr txBox="1"/>
          <p:nvPr/>
        </p:nvSpPr>
        <p:spPr>
          <a:xfrm>
            <a:off x="165000" y="165075"/>
            <a:ext cx="8979000" cy="45432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2700"/>
              <a:buFont typeface="Arial"/>
              <a:buNone/>
            </a:pPr>
            <a:r>
              <a:rPr b="1" i="0" lang="en" sz="2600" u="sng" cap="none" strike="noStrike">
                <a:solidFill>
                  <a:srgbClr val="000000"/>
                </a:solidFill>
              </a:rPr>
              <a:t>Day 3:</a:t>
            </a:r>
            <a:endParaRPr b="1" i="0" sz="2600" u="sng" cap="none" strike="noStrike">
              <a:solidFill>
                <a:srgbClr val="000000"/>
              </a:solidFill>
            </a:endParaRPr>
          </a:p>
          <a:p>
            <a:pPr indent="-355600" lvl="0" marL="457200" marR="0" rtl="0" algn="l">
              <a:lnSpc>
                <a:spcPct val="100000"/>
              </a:lnSpc>
              <a:spcBef>
                <a:spcPts val="800"/>
              </a:spcBef>
              <a:spcAft>
                <a:spcPts val="0"/>
              </a:spcAft>
              <a:buClr>
                <a:srgbClr val="000000"/>
              </a:buClr>
              <a:buSzPts val="2000"/>
              <a:buChar char="❏"/>
            </a:pPr>
            <a:r>
              <a:rPr i="0" lang="en" sz="2000" u="none" cap="none" strike="noStrike">
                <a:solidFill>
                  <a:srgbClr val="000000"/>
                </a:solidFill>
              </a:rPr>
              <a:t>Students will do an oral presentation of their artwork and original free-verse poem to the class.</a:t>
            </a:r>
            <a:endParaRPr i="0" sz="2000" u="none" cap="none" strike="noStrike">
              <a:solidFill>
                <a:srgbClr val="000000"/>
              </a:solidFill>
            </a:endParaRPr>
          </a:p>
          <a:p>
            <a:pPr indent="0" lvl="0" marL="457200" marR="0" rtl="0" algn="l">
              <a:lnSpc>
                <a:spcPct val="100000"/>
              </a:lnSpc>
              <a:spcBef>
                <a:spcPts val="800"/>
              </a:spcBef>
              <a:spcAft>
                <a:spcPts val="0"/>
              </a:spcAft>
              <a:buNone/>
            </a:pPr>
            <a:r>
              <a:t/>
            </a:r>
            <a:endParaRPr sz="2000"/>
          </a:p>
          <a:p>
            <a:pPr indent="-355600" lvl="0" marL="457200" marR="0" rtl="0" algn="l">
              <a:lnSpc>
                <a:spcPct val="100000"/>
              </a:lnSpc>
              <a:spcBef>
                <a:spcPts val="0"/>
              </a:spcBef>
              <a:spcAft>
                <a:spcPts val="0"/>
              </a:spcAft>
              <a:buClr>
                <a:srgbClr val="000000"/>
              </a:buClr>
              <a:buSzPts val="2000"/>
              <a:buChar char="❏"/>
            </a:pPr>
            <a:r>
              <a:rPr i="0" lang="en" sz="2000" u="none" cap="none" strike="noStrike">
                <a:solidFill>
                  <a:srgbClr val="000000"/>
                </a:solidFill>
              </a:rPr>
              <a:t>Artwork will be displayed in the class art gallery.</a:t>
            </a:r>
            <a:r>
              <a:rPr i="0" lang="en" sz="2900" u="none" cap="none" strike="noStrike">
                <a:solidFill>
                  <a:srgbClr val="000000"/>
                </a:solidFill>
              </a:rPr>
              <a:t>  </a:t>
            </a:r>
            <a:endParaRPr i="0" sz="2900" u="none" cap="none" strike="noStrike">
              <a:solidFill>
                <a:srgbClr val="000000"/>
              </a:solidFill>
            </a:endParaRPr>
          </a:p>
          <a:p>
            <a:pPr indent="0" lvl="0" marL="45720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Comfortaa"/>
              <a:ea typeface="Comfortaa"/>
              <a:cs typeface="Comfortaa"/>
              <a:sym typeface="Comforta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4"/>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6" name="Google Shape;156;p14"/>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57" name="Google Shape;157;p14"/>
          <p:cNvSpPr txBox="1"/>
          <p:nvPr/>
        </p:nvSpPr>
        <p:spPr>
          <a:xfrm>
            <a:off x="193800" y="193700"/>
            <a:ext cx="8756400" cy="9450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700"/>
              <a:buFont typeface="Arial"/>
              <a:buNone/>
            </a:pPr>
            <a:r>
              <a:rPr b="1" i="0" lang="en" sz="2600" u="none" cap="none" strike="noStrike">
                <a:solidFill>
                  <a:srgbClr val="000000"/>
                </a:solidFill>
              </a:rPr>
              <a:t>Definitions</a:t>
            </a:r>
            <a:endParaRPr b="1" i="0" sz="2600" u="none" cap="none" strike="noStrike">
              <a:solidFill>
                <a:srgbClr val="000000"/>
              </a:solidFill>
            </a:endParaRPr>
          </a:p>
        </p:txBody>
      </p:sp>
      <p:sp>
        <p:nvSpPr>
          <p:cNvPr id="158" name="Google Shape;158;p14"/>
          <p:cNvSpPr txBox="1"/>
          <p:nvPr/>
        </p:nvSpPr>
        <p:spPr>
          <a:xfrm>
            <a:off x="193800" y="1138700"/>
            <a:ext cx="8815800" cy="3569700"/>
          </a:xfrm>
          <a:prstGeom prst="rect">
            <a:avLst/>
          </a:prstGeom>
          <a:noFill/>
          <a:ln>
            <a:noFill/>
          </a:ln>
        </p:spPr>
        <p:txBody>
          <a:bodyPr anchorCtr="0" anchor="t" bIns="68575" lIns="68575" spcFirstLastPara="1" rIns="68575" wrap="square" tIns="68575">
            <a:noAutofit/>
          </a:bodyPr>
          <a:lstStyle/>
          <a:p>
            <a:pPr indent="-355600" lvl="0" marL="457200" marR="0" rtl="0" algn="l">
              <a:lnSpc>
                <a:spcPct val="150000"/>
              </a:lnSpc>
              <a:spcBef>
                <a:spcPts val="0"/>
              </a:spcBef>
              <a:spcAft>
                <a:spcPts val="0"/>
              </a:spcAft>
              <a:buClr>
                <a:srgbClr val="000000"/>
              </a:buClr>
              <a:buSzPts val="2000"/>
              <a:buChar char="❏"/>
            </a:pPr>
            <a:r>
              <a:rPr i="0" lang="en" sz="2000" u="none" cap="none" strike="noStrike">
                <a:solidFill>
                  <a:srgbClr val="000000"/>
                </a:solidFill>
              </a:rPr>
              <a:t>Shape - the form or conditional appearance of an object</a:t>
            </a:r>
            <a:endParaRPr i="0" sz="2000" u="none" cap="none" strike="noStrike">
              <a:solidFill>
                <a:srgbClr val="000000"/>
              </a:solidFill>
            </a:endParaRPr>
          </a:p>
          <a:p>
            <a:pPr indent="-355600" lvl="0" marL="457200" marR="0" rtl="0" algn="l">
              <a:lnSpc>
                <a:spcPct val="150000"/>
              </a:lnSpc>
              <a:spcBef>
                <a:spcPts val="0"/>
              </a:spcBef>
              <a:spcAft>
                <a:spcPts val="0"/>
              </a:spcAft>
              <a:buClr>
                <a:srgbClr val="000000"/>
              </a:buClr>
              <a:buSzPts val="2000"/>
              <a:buChar char="❏"/>
            </a:pPr>
            <a:r>
              <a:rPr i="0" lang="en" sz="2000" u="none" cap="none" strike="noStrike">
                <a:solidFill>
                  <a:srgbClr val="000000"/>
                </a:solidFill>
              </a:rPr>
              <a:t>Unity - Combining composite parts to make a whole</a:t>
            </a:r>
            <a:endParaRPr i="0" sz="2000" u="none" cap="none" strike="noStrike">
              <a:solidFill>
                <a:srgbClr val="000000"/>
              </a:solidFill>
            </a:endParaRPr>
          </a:p>
          <a:p>
            <a:pPr indent="-355600" lvl="0" marL="457200" marR="0" rtl="0" algn="l">
              <a:lnSpc>
                <a:spcPct val="150000"/>
              </a:lnSpc>
              <a:spcBef>
                <a:spcPts val="0"/>
              </a:spcBef>
              <a:spcAft>
                <a:spcPts val="0"/>
              </a:spcAft>
              <a:buClr>
                <a:srgbClr val="000000"/>
              </a:buClr>
              <a:buSzPts val="2000"/>
              <a:buChar char="❏"/>
            </a:pPr>
            <a:r>
              <a:rPr i="0" lang="en" sz="2000" u="none" cap="none" strike="noStrike">
                <a:solidFill>
                  <a:srgbClr val="000000"/>
                </a:solidFill>
              </a:rPr>
              <a:t>Tactile - touchable or sensed by touch</a:t>
            </a:r>
            <a:endParaRPr i="0" sz="2000" u="none" cap="none" strike="noStrike">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5"/>
          <p:cNvSpPr/>
          <p:nvPr/>
        </p:nvSpPr>
        <p:spPr>
          <a:xfrm>
            <a:off x="0" y="487139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4" name="Google Shape;164;p15"/>
          <p:cNvSpPr txBox="1"/>
          <p:nvPr/>
        </p:nvSpPr>
        <p:spPr>
          <a:xfrm>
            <a:off x="4253175" y="405382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65" name="Google Shape;165;p15"/>
          <p:cNvSpPr txBox="1"/>
          <p:nvPr/>
        </p:nvSpPr>
        <p:spPr>
          <a:xfrm>
            <a:off x="212150" y="77450"/>
            <a:ext cx="8693700" cy="7395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700"/>
              <a:buFont typeface="Arial"/>
              <a:buNone/>
            </a:pPr>
            <a:r>
              <a:rPr b="1" i="0" lang="en" sz="2600" u="none" cap="none" strike="noStrike">
                <a:solidFill>
                  <a:srgbClr val="000000"/>
                </a:solidFill>
              </a:rPr>
              <a:t>Extra Ideas </a:t>
            </a:r>
            <a:endParaRPr b="1" i="0" sz="2600" u="none" cap="none" strike="noStrike">
              <a:solidFill>
                <a:srgbClr val="000000"/>
              </a:solidFill>
            </a:endParaRPr>
          </a:p>
        </p:txBody>
      </p:sp>
      <p:sp>
        <p:nvSpPr>
          <p:cNvPr id="166" name="Google Shape;166;p15"/>
          <p:cNvSpPr txBox="1"/>
          <p:nvPr/>
        </p:nvSpPr>
        <p:spPr>
          <a:xfrm>
            <a:off x="212150" y="816950"/>
            <a:ext cx="8693700" cy="3969600"/>
          </a:xfrm>
          <a:prstGeom prst="rect">
            <a:avLst/>
          </a:prstGeom>
          <a:noFill/>
          <a:ln>
            <a:noFill/>
          </a:ln>
        </p:spPr>
        <p:txBody>
          <a:bodyPr anchorCtr="0" anchor="t" bIns="68575" lIns="68575" spcFirstLastPara="1" rIns="68575" wrap="square" tIns="68575">
            <a:noAutofit/>
          </a:bodyPr>
          <a:lstStyle/>
          <a:p>
            <a:pPr indent="-355600" lvl="0" marL="457200" marR="0" rtl="0" algn="l">
              <a:lnSpc>
                <a:spcPct val="115000"/>
              </a:lnSpc>
              <a:spcBef>
                <a:spcPts val="1200"/>
              </a:spcBef>
              <a:spcAft>
                <a:spcPts val="0"/>
              </a:spcAft>
              <a:buClr>
                <a:srgbClr val="000000"/>
              </a:buClr>
              <a:buSzPts val="2000"/>
              <a:buChar char="❏"/>
            </a:pPr>
            <a:r>
              <a:rPr i="0" lang="en" sz="2000" u="none" cap="none" strike="noStrike">
                <a:solidFill>
                  <a:srgbClr val="000000"/>
                </a:solidFill>
              </a:rPr>
              <a:t>You could have the student create a 3D model </a:t>
            </a:r>
            <a:endParaRPr i="0" sz="2000" u="none" cap="none" strike="noStrike">
              <a:solidFill>
                <a:srgbClr val="000000"/>
              </a:solidFill>
            </a:endParaRPr>
          </a:p>
          <a:p>
            <a:pPr indent="-355600" lvl="0" marL="457200" marR="0" rtl="0" algn="l">
              <a:lnSpc>
                <a:spcPct val="115000"/>
              </a:lnSpc>
              <a:spcBef>
                <a:spcPts val="0"/>
              </a:spcBef>
              <a:spcAft>
                <a:spcPts val="0"/>
              </a:spcAft>
              <a:buClr>
                <a:srgbClr val="000000"/>
              </a:buClr>
              <a:buSzPts val="2000"/>
              <a:buChar char="❏"/>
            </a:pPr>
            <a:r>
              <a:rPr i="0" lang="en" sz="2000" u="none" cap="none" strike="noStrike">
                <a:solidFill>
                  <a:srgbClr val="000000"/>
                </a:solidFill>
              </a:rPr>
              <a:t>You would have the children bring in old box, tubes, jars, ect. To create the model </a:t>
            </a:r>
            <a:endParaRPr i="0" sz="2000" u="none" cap="none" strike="noStrike">
              <a:solidFill>
                <a:srgbClr val="000000"/>
              </a:solidFill>
            </a:endParaRPr>
          </a:p>
          <a:p>
            <a:pPr indent="-355600" lvl="0" marL="457200" marR="0" rtl="0" algn="l">
              <a:lnSpc>
                <a:spcPct val="115000"/>
              </a:lnSpc>
              <a:spcBef>
                <a:spcPts val="0"/>
              </a:spcBef>
              <a:spcAft>
                <a:spcPts val="0"/>
              </a:spcAft>
              <a:buClr>
                <a:srgbClr val="000000"/>
              </a:buClr>
              <a:buSzPts val="2000"/>
              <a:buFont typeface="Comfortaa"/>
              <a:buChar char="❏"/>
            </a:pPr>
            <a:r>
              <a:rPr i="0" lang="en" sz="2000" u="none" cap="none" strike="noStrike">
                <a:solidFill>
                  <a:srgbClr val="000000"/>
                </a:solidFill>
              </a:rPr>
              <a:t>Have a “class meal” and have the students in groups to create a 5 course meal model</a:t>
            </a:r>
            <a:r>
              <a:rPr b="0" i="0" lang="en" sz="2000" u="none" cap="none" strike="noStrike">
                <a:solidFill>
                  <a:srgbClr val="000000"/>
                </a:solidFill>
                <a:latin typeface="Comfortaa"/>
                <a:ea typeface="Comfortaa"/>
                <a:cs typeface="Comfortaa"/>
                <a:sym typeface="Comfortaa"/>
              </a:rPr>
              <a:t> </a:t>
            </a:r>
            <a:endParaRPr b="0" i="0" sz="2000" u="none" cap="none" strike="noStrike">
              <a:solidFill>
                <a:srgbClr val="000000"/>
              </a:solidFill>
              <a:latin typeface="Comfortaa"/>
              <a:ea typeface="Comfortaa"/>
              <a:cs typeface="Comfortaa"/>
              <a:sym typeface="Comfortaa"/>
            </a:endParaRPr>
          </a:p>
        </p:txBody>
      </p:sp>
      <p:pic>
        <p:nvPicPr>
          <p:cNvPr id="167" name="Google Shape;167;p15"/>
          <p:cNvPicPr preferRelativeResize="0"/>
          <p:nvPr/>
        </p:nvPicPr>
        <p:blipFill rotWithShape="1">
          <a:blip r:embed="rId3">
            <a:alphaModFix/>
          </a:blip>
          <a:srcRect b="0" l="0" r="0" t="0"/>
          <a:stretch/>
        </p:blipFill>
        <p:spPr>
          <a:xfrm>
            <a:off x="7176650" y="2439425"/>
            <a:ext cx="993200" cy="2158973"/>
          </a:xfrm>
          <a:prstGeom prst="rect">
            <a:avLst/>
          </a:prstGeom>
          <a:noFill/>
          <a:ln>
            <a:noFill/>
          </a:ln>
        </p:spPr>
      </p:pic>
      <p:pic>
        <p:nvPicPr>
          <p:cNvPr id="168" name="Google Shape;168;p15"/>
          <p:cNvPicPr preferRelativeResize="0"/>
          <p:nvPr/>
        </p:nvPicPr>
        <p:blipFill rotWithShape="1">
          <a:blip r:embed="rId4">
            <a:alphaModFix/>
          </a:blip>
          <a:srcRect b="0" l="0" r="0" t="0"/>
          <a:stretch/>
        </p:blipFill>
        <p:spPr>
          <a:xfrm>
            <a:off x="2951650" y="2768299"/>
            <a:ext cx="3214700" cy="15012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6"/>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4" name="Google Shape;174;p16"/>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75" name="Google Shape;175;p16"/>
          <p:cNvSpPr txBox="1"/>
          <p:nvPr/>
        </p:nvSpPr>
        <p:spPr>
          <a:xfrm>
            <a:off x="3980550" y="400819"/>
            <a:ext cx="4925400" cy="9450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Calibri"/>
              <a:ea typeface="Calibri"/>
              <a:cs typeface="Calibri"/>
              <a:sym typeface="Calibri"/>
            </a:endParaRPr>
          </a:p>
        </p:txBody>
      </p:sp>
      <p:sp>
        <p:nvSpPr>
          <p:cNvPr id="176" name="Google Shape;176;p16"/>
          <p:cNvSpPr txBox="1"/>
          <p:nvPr/>
        </p:nvSpPr>
        <p:spPr>
          <a:xfrm>
            <a:off x="44588" y="177200"/>
            <a:ext cx="8733300" cy="5076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700"/>
              <a:buFont typeface="Arial"/>
              <a:buNone/>
            </a:pPr>
            <a:r>
              <a:rPr b="1" i="0" lang="en" sz="2600" u="none" cap="none" strike="noStrike">
                <a:solidFill>
                  <a:srgbClr val="000000"/>
                </a:solidFill>
              </a:rPr>
              <a:t>Step by Step Demonstration</a:t>
            </a:r>
            <a:endParaRPr b="1" i="0" sz="2600" u="none" cap="none" strike="noStrike">
              <a:solidFill>
                <a:srgbClr val="000000"/>
              </a:solidFill>
            </a:endParaRPr>
          </a:p>
        </p:txBody>
      </p:sp>
      <p:pic>
        <p:nvPicPr>
          <p:cNvPr id="177" name="Google Shape;177;p16"/>
          <p:cNvPicPr preferRelativeResize="0"/>
          <p:nvPr/>
        </p:nvPicPr>
        <p:blipFill rotWithShape="1">
          <a:blip r:embed="rId3">
            <a:alphaModFix/>
          </a:blip>
          <a:srcRect b="0" l="0" r="0" t="0"/>
          <a:stretch/>
        </p:blipFill>
        <p:spPr>
          <a:xfrm>
            <a:off x="480075" y="1827274"/>
            <a:ext cx="2258968" cy="2880999"/>
          </a:xfrm>
          <a:prstGeom prst="rect">
            <a:avLst/>
          </a:prstGeom>
          <a:noFill/>
          <a:ln>
            <a:noFill/>
          </a:ln>
        </p:spPr>
      </p:pic>
      <p:pic>
        <p:nvPicPr>
          <p:cNvPr id="178" name="Google Shape;178;p16"/>
          <p:cNvPicPr preferRelativeResize="0"/>
          <p:nvPr/>
        </p:nvPicPr>
        <p:blipFill rotWithShape="1">
          <a:blip r:embed="rId4">
            <a:alphaModFix/>
          </a:blip>
          <a:srcRect b="0" l="0" r="0" t="0"/>
          <a:stretch/>
        </p:blipFill>
        <p:spPr>
          <a:xfrm>
            <a:off x="3370800" y="1827275"/>
            <a:ext cx="2169923" cy="2881001"/>
          </a:xfrm>
          <a:prstGeom prst="rect">
            <a:avLst/>
          </a:prstGeom>
          <a:noFill/>
          <a:ln>
            <a:noFill/>
          </a:ln>
        </p:spPr>
      </p:pic>
      <p:pic>
        <p:nvPicPr>
          <p:cNvPr id="179" name="Google Shape;179;p16"/>
          <p:cNvPicPr preferRelativeResize="0"/>
          <p:nvPr/>
        </p:nvPicPr>
        <p:blipFill rotWithShape="1">
          <a:blip r:embed="rId5">
            <a:alphaModFix/>
          </a:blip>
          <a:srcRect b="0" l="0" r="0" t="0"/>
          <a:stretch/>
        </p:blipFill>
        <p:spPr>
          <a:xfrm>
            <a:off x="6281750" y="1850393"/>
            <a:ext cx="2169924" cy="2834759"/>
          </a:xfrm>
          <a:prstGeom prst="rect">
            <a:avLst/>
          </a:prstGeom>
          <a:noFill/>
          <a:ln>
            <a:noFill/>
          </a:ln>
        </p:spPr>
      </p:pic>
      <p:sp>
        <p:nvSpPr>
          <p:cNvPr id="180" name="Google Shape;180;p16"/>
          <p:cNvSpPr txBox="1"/>
          <p:nvPr/>
        </p:nvSpPr>
        <p:spPr>
          <a:xfrm>
            <a:off x="301800" y="799450"/>
            <a:ext cx="8540400" cy="93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i="0" lang="en" sz="2000" u="none" cap="none" strike="noStrike">
                <a:solidFill>
                  <a:schemeClr val="dk1"/>
                </a:solidFill>
                <a:highlight>
                  <a:schemeClr val="lt1"/>
                </a:highlight>
              </a:rPr>
              <a:t>Students then choose the color paper they want as a background. Students then choose the different color paper they want to use to create their picture.</a:t>
            </a:r>
            <a:endParaRPr i="0" sz="2000" u="none" cap="none" strike="noStrike">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7"/>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6" name="Google Shape;186;p17"/>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87" name="Google Shape;187;p17"/>
          <p:cNvSpPr txBox="1"/>
          <p:nvPr/>
        </p:nvSpPr>
        <p:spPr>
          <a:xfrm>
            <a:off x="3980550" y="400819"/>
            <a:ext cx="4925400" cy="9450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Calibri"/>
              <a:ea typeface="Calibri"/>
              <a:cs typeface="Calibri"/>
              <a:sym typeface="Calibri"/>
            </a:endParaRPr>
          </a:p>
        </p:txBody>
      </p:sp>
      <p:sp>
        <p:nvSpPr>
          <p:cNvPr id="188" name="Google Shape;188;p17"/>
          <p:cNvSpPr txBox="1"/>
          <p:nvPr/>
        </p:nvSpPr>
        <p:spPr>
          <a:xfrm>
            <a:off x="172650" y="177200"/>
            <a:ext cx="8733300" cy="5217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700"/>
              <a:buFont typeface="Arial"/>
              <a:buNone/>
            </a:pPr>
            <a:r>
              <a:rPr b="1" i="0" lang="en" sz="2600" u="none" cap="none" strike="noStrike">
                <a:solidFill>
                  <a:srgbClr val="000000"/>
                </a:solidFill>
              </a:rPr>
              <a:t>Step by Step Demonstration</a:t>
            </a:r>
            <a:endParaRPr b="1" i="0" sz="2600" u="none" cap="none" strike="noStrike">
              <a:solidFill>
                <a:srgbClr val="000000"/>
              </a:solidFill>
            </a:endParaRPr>
          </a:p>
        </p:txBody>
      </p:sp>
      <p:pic>
        <p:nvPicPr>
          <p:cNvPr id="189" name="Google Shape;189;p17"/>
          <p:cNvPicPr preferRelativeResize="0"/>
          <p:nvPr/>
        </p:nvPicPr>
        <p:blipFill rotWithShape="1">
          <a:blip r:embed="rId3">
            <a:alphaModFix/>
          </a:blip>
          <a:srcRect b="0" l="0" r="0" t="7968"/>
          <a:stretch/>
        </p:blipFill>
        <p:spPr>
          <a:xfrm>
            <a:off x="529750" y="1813874"/>
            <a:ext cx="1782874" cy="2964276"/>
          </a:xfrm>
          <a:prstGeom prst="rect">
            <a:avLst/>
          </a:prstGeom>
          <a:noFill/>
          <a:ln>
            <a:noFill/>
          </a:ln>
        </p:spPr>
      </p:pic>
      <p:pic>
        <p:nvPicPr>
          <p:cNvPr id="190" name="Google Shape;190;p17"/>
          <p:cNvPicPr preferRelativeResize="0"/>
          <p:nvPr/>
        </p:nvPicPr>
        <p:blipFill rotWithShape="1">
          <a:blip r:embed="rId4">
            <a:alphaModFix/>
          </a:blip>
          <a:srcRect b="0" l="0" r="0" t="0"/>
          <a:stretch/>
        </p:blipFill>
        <p:spPr>
          <a:xfrm>
            <a:off x="3128938" y="1813875"/>
            <a:ext cx="2203249" cy="2964275"/>
          </a:xfrm>
          <a:prstGeom prst="rect">
            <a:avLst/>
          </a:prstGeom>
          <a:noFill/>
          <a:ln>
            <a:noFill/>
          </a:ln>
        </p:spPr>
      </p:pic>
      <p:pic>
        <p:nvPicPr>
          <p:cNvPr id="191" name="Google Shape;191;p17"/>
          <p:cNvPicPr preferRelativeResize="0"/>
          <p:nvPr/>
        </p:nvPicPr>
        <p:blipFill rotWithShape="1">
          <a:blip r:embed="rId5">
            <a:alphaModFix/>
          </a:blip>
          <a:srcRect b="0" l="0" r="0" t="0"/>
          <a:stretch/>
        </p:blipFill>
        <p:spPr>
          <a:xfrm>
            <a:off x="6148500" y="1813875"/>
            <a:ext cx="2229952" cy="2964276"/>
          </a:xfrm>
          <a:prstGeom prst="rect">
            <a:avLst/>
          </a:prstGeom>
          <a:noFill/>
          <a:ln>
            <a:noFill/>
          </a:ln>
        </p:spPr>
      </p:pic>
      <p:sp>
        <p:nvSpPr>
          <p:cNvPr id="192" name="Google Shape;192;p17"/>
          <p:cNvSpPr txBox="1"/>
          <p:nvPr/>
        </p:nvSpPr>
        <p:spPr>
          <a:xfrm>
            <a:off x="279550" y="635725"/>
            <a:ext cx="8302200" cy="108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i="0" lang="en" sz="1700" u="none" cap="none" strike="noStrike">
                <a:solidFill>
                  <a:schemeClr val="dk1"/>
                </a:solidFill>
                <a:highlight>
                  <a:schemeClr val="lt1"/>
                </a:highlight>
              </a:rPr>
              <a:t>Students tear the colored paper slowly into various shapes and begin to design their food item. Teacher will have magazine and printed pictures with different food items displayed for the students to use as a design guide. Glue pieces into place carefully on the background paper. </a:t>
            </a:r>
            <a:endParaRPr i="0" sz="1700" u="none" cap="none" strike="noStrike">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8"/>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8" name="Google Shape;198;p18"/>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99" name="Google Shape;199;p18"/>
          <p:cNvSpPr txBox="1"/>
          <p:nvPr/>
        </p:nvSpPr>
        <p:spPr>
          <a:xfrm>
            <a:off x="3980550" y="400819"/>
            <a:ext cx="4925400" cy="9450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Calibri"/>
              <a:ea typeface="Calibri"/>
              <a:cs typeface="Calibri"/>
              <a:sym typeface="Calibri"/>
            </a:endParaRPr>
          </a:p>
        </p:txBody>
      </p:sp>
      <p:sp>
        <p:nvSpPr>
          <p:cNvPr id="200" name="Google Shape;200;p18"/>
          <p:cNvSpPr txBox="1"/>
          <p:nvPr/>
        </p:nvSpPr>
        <p:spPr>
          <a:xfrm>
            <a:off x="3545625" y="1587600"/>
            <a:ext cx="3218700" cy="1968300"/>
          </a:xfrm>
          <a:prstGeom prst="rect">
            <a:avLst/>
          </a:prstGeom>
          <a:noFill/>
          <a:ln>
            <a:noFill/>
          </a:ln>
        </p:spPr>
        <p:txBody>
          <a:bodyPr anchorCtr="0" anchor="t" bIns="68575" lIns="68575" spcFirstLastPara="1" rIns="68575" wrap="square" tIns="68575">
            <a:noAutofit/>
          </a:bodyPr>
          <a:lstStyle/>
          <a:p>
            <a:pPr indent="0" lvl="0" marL="457200" marR="0" rtl="0" algn="l">
              <a:lnSpc>
                <a:spcPct val="100000"/>
              </a:lnSpc>
              <a:spcBef>
                <a:spcPts val="0"/>
              </a:spcBef>
              <a:spcAft>
                <a:spcPts val="800"/>
              </a:spcAft>
              <a:buClr>
                <a:srgbClr val="000000"/>
              </a:buClr>
              <a:buSzPts val="2700"/>
              <a:buFont typeface="Arial"/>
              <a:buNone/>
            </a:pPr>
            <a:r>
              <a:t/>
            </a:r>
            <a:endParaRPr b="0" i="0" sz="2700" u="none" cap="none" strike="noStrike">
              <a:solidFill>
                <a:srgbClr val="000000"/>
              </a:solidFill>
              <a:latin typeface="Amatic SC"/>
              <a:ea typeface="Amatic SC"/>
              <a:cs typeface="Amatic SC"/>
              <a:sym typeface="Amatic SC"/>
            </a:endParaRPr>
          </a:p>
        </p:txBody>
      </p:sp>
      <p:sp>
        <p:nvSpPr>
          <p:cNvPr id="201" name="Google Shape;201;p18"/>
          <p:cNvSpPr txBox="1"/>
          <p:nvPr/>
        </p:nvSpPr>
        <p:spPr>
          <a:xfrm>
            <a:off x="205350" y="219125"/>
            <a:ext cx="8733300" cy="5076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700"/>
              <a:buFont typeface="Arial"/>
              <a:buNone/>
            </a:pPr>
            <a:r>
              <a:rPr b="1" i="0" lang="en" sz="2600" u="none" cap="none" strike="noStrike">
                <a:solidFill>
                  <a:srgbClr val="000000"/>
                </a:solidFill>
              </a:rPr>
              <a:t>Step by Step Demonstration</a:t>
            </a:r>
            <a:endParaRPr b="1" i="0" sz="2600" u="none" cap="none" strike="noStrike">
              <a:solidFill>
                <a:srgbClr val="000000"/>
              </a:solidFill>
            </a:endParaRPr>
          </a:p>
        </p:txBody>
      </p:sp>
      <p:pic>
        <p:nvPicPr>
          <p:cNvPr id="202" name="Google Shape;202;p18"/>
          <p:cNvPicPr preferRelativeResize="0"/>
          <p:nvPr/>
        </p:nvPicPr>
        <p:blipFill rotWithShape="1">
          <a:blip r:embed="rId3">
            <a:alphaModFix/>
          </a:blip>
          <a:srcRect b="0" l="0" r="0" t="0"/>
          <a:stretch/>
        </p:blipFill>
        <p:spPr>
          <a:xfrm>
            <a:off x="3938500" y="1537338"/>
            <a:ext cx="1989225" cy="2450249"/>
          </a:xfrm>
          <a:prstGeom prst="rect">
            <a:avLst/>
          </a:prstGeom>
          <a:noFill/>
          <a:ln>
            <a:noFill/>
          </a:ln>
        </p:spPr>
      </p:pic>
      <p:pic>
        <p:nvPicPr>
          <p:cNvPr id="203" name="Google Shape;203;p18"/>
          <p:cNvPicPr preferRelativeResize="0"/>
          <p:nvPr/>
        </p:nvPicPr>
        <p:blipFill rotWithShape="1">
          <a:blip r:embed="rId4">
            <a:alphaModFix/>
          </a:blip>
          <a:srcRect b="9987" l="32854" r="0" t="9987"/>
          <a:stretch/>
        </p:blipFill>
        <p:spPr>
          <a:xfrm>
            <a:off x="6672975" y="1587600"/>
            <a:ext cx="1630876" cy="2466374"/>
          </a:xfrm>
          <a:prstGeom prst="rect">
            <a:avLst/>
          </a:prstGeom>
          <a:noFill/>
          <a:ln>
            <a:noFill/>
          </a:ln>
        </p:spPr>
      </p:pic>
      <p:pic>
        <p:nvPicPr>
          <p:cNvPr id="204" name="Google Shape;204;p18"/>
          <p:cNvPicPr preferRelativeResize="0"/>
          <p:nvPr/>
        </p:nvPicPr>
        <p:blipFill rotWithShape="1">
          <a:blip r:embed="rId5">
            <a:alphaModFix/>
          </a:blip>
          <a:srcRect b="0" l="4351" r="3447" t="16533"/>
          <a:stretch/>
        </p:blipFill>
        <p:spPr>
          <a:xfrm>
            <a:off x="205350" y="1774075"/>
            <a:ext cx="2987901" cy="2263776"/>
          </a:xfrm>
          <a:prstGeom prst="rect">
            <a:avLst/>
          </a:prstGeom>
          <a:noFill/>
          <a:ln>
            <a:noFill/>
          </a:ln>
        </p:spPr>
      </p:pic>
      <p:sp>
        <p:nvSpPr>
          <p:cNvPr id="205" name="Google Shape;205;p18"/>
          <p:cNvSpPr txBox="1"/>
          <p:nvPr/>
        </p:nvSpPr>
        <p:spPr>
          <a:xfrm>
            <a:off x="840150" y="796675"/>
            <a:ext cx="7463700" cy="86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i="0" lang="en" sz="1400" u="none" cap="none" strike="noStrike">
                <a:solidFill>
                  <a:srgbClr val="000000"/>
                </a:solidFill>
              </a:rPr>
              <a:t>The completed product is then cut out and mounted on a separate piece of posterboard or cardstock to make it sturdy.  At this point, the student is encouraged to begin working on their original free-verse poem following the format provided by the teacher.</a:t>
            </a:r>
            <a:endParaRPr i="0" sz="1400" u="none" cap="none" strike="noStrike">
              <a:solidFill>
                <a:srgbClr val="000000"/>
              </a:solidFill>
            </a:endParaRPr>
          </a:p>
        </p:txBody>
      </p:sp>
      <p:sp>
        <p:nvSpPr>
          <p:cNvPr id="206" name="Google Shape;206;p18"/>
          <p:cNvSpPr txBox="1"/>
          <p:nvPr/>
        </p:nvSpPr>
        <p:spPr>
          <a:xfrm>
            <a:off x="419300" y="4179100"/>
            <a:ext cx="7463700" cy="50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50"/>
              <a:buFont typeface="Arial"/>
              <a:buNone/>
            </a:pPr>
            <a:r>
              <a:rPr i="0" lang="en" sz="1650" u="none" cap="none" strike="noStrike">
                <a:solidFill>
                  <a:schemeClr val="dk1"/>
                </a:solidFill>
                <a:highlight>
                  <a:srgbClr val="FFFFFF"/>
                </a:highlight>
              </a:rPr>
              <a:t>**Note: If you tear paper quickly and narrowly, you will enable the paper to curl.. Remember, no scissors!</a:t>
            </a:r>
            <a:endParaRPr i="0" sz="1900" u="none" cap="none" strike="noStrike">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9"/>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2" name="Google Shape;212;p19"/>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213" name="Google Shape;213;p19"/>
          <p:cNvSpPr txBox="1"/>
          <p:nvPr/>
        </p:nvSpPr>
        <p:spPr>
          <a:xfrm>
            <a:off x="3980550" y="400819"/>
            <a:ext cx="4925400" cy="9450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Calibri"/>
              <a:ea typeface="Calibri"/>
              <a:cs typeface="Calibri"/>
              <a:sym typeface="Calibri"/>
            </a:endParaRPr>
          </a:p>
        </p:txBody>
      </p:sp>
      <p:sp>
        <p:nvSpPr>
          <p:cNvPr id="214" name="Google Shape;214;p19"/>
          <p:cNvSpPr txBox="1"/>
          <p:nvPr/>
        </p:nvSpPr>
        <p:spPr>
          <a:xfrm>
            <a:off x="3130825" y="1104238"/>
            <a:ext cx="5509200" cy="3452400"/>
          </a:xfrm>
          <a:prstGeom prst="rect">
            <a:avLst/>
          </a:prstGeom>
          <a:noFill/>
          <a:ln>
            <a:noFill/>
          </a:ln>
        </p:spPr>
        <p:txBody>
          <a:bodyPr anchorCtr="0" anchor="t" bIns="68575" lIns="68575" spcFirstLastPara="1" rIns="68575" wrap="square" tIns="68575">
            <a:noAutofit/>
          </a:bodyPr>
          <a:lstStyle/>
          <a:p>
            <a:pPr indent="0" lvl="0" marL="457200" marR="0" rtl="0" algn="l">
              <a:lnSpc>
                <a:spcPct val="100000"/>
              </a:lnSpc>
              <a:spcBef>
                <a:spcPts val="0"/>
              </a:spcBef>
              <a:spcAft>
                <a:spcPts val="0"/>
              </a:spcAft>
              <a:buClr>
                <a:srgbClr val="000000"/>
              </a:buClr>
              <a:buSzPts val="2000"/>
              <a:buFont typeface="Arial"/>
              <a:buNone/>
            </a:pPr>
            <a:r>
              <a:rPr i="0" lang="en" sz="2000" u="none" cap="none" strike="noStrike">
                <a:solidFill>
                  <a:srgbClr val="000000"/>
                </a:solidFill>
              </a:rPr>
              <a:t> 	       Double Cheese Burger </a:t>
            </a:r>
            <a:endParaRPr i="0" sz="2000" u="none" cap="none" strike="noStrike">
              <a:solidFill>
                <a:srgbClr val="000000"/>
              </a:solidFill>
            </a:endParaRPr>
          </a:p>
          <a:p>
            <a:pPr indent="0" lvl="0" marL="457200" marR="0" rtl="0" algn="l">
              <a:lnSpc>
                <a:spcPct val="100000"/>
              </a:lnSpc>
              <a:spcBef>
                <a:spcPts val="800"/>
              </a:spcBef>
              <a:spcAft>
                <a:spcPts val="0"/>
              </a:spcAft>
              <a:buClr>
                <a:srgbClr val="000000"/>
              </a:buClr>
              <a:buSzPts val="1600"/>
              <a:buFont typeface="Arial"/>
              <a:buNone/>
            </a:pPr>
            <a:r>
              <a:rPr i="0" lang="en" sz="1800" u="none" cap="none" strike="noStrike">
                <a:solidFill>
                  <a:srgbClr val="000000"/>
                </a:solidFill>
              </a:rPr>
              <a:t>I see two juicy patty in between layers of melted cheese </a:t>
            </a:r>
            <a:endParaRPr i="0" sz="1800" u="none" cap="none" strike="noStrike">
              <a:solidFill>
                <a:srgbClr val="000000"/>
              </a:solidFill>
            </a:endParaRPr>
          </a:p>
          <a:p>
            <a:pPr indent="0" lvl="0" marL="457200" marR="0" rtl="0" algn="l">
              <a:lnSpc>
                <a:spcPct val="100000"/>
              </a:lnSpc>
              <a:spcBef>
                <a:spcPts val="800"/>
              </a:spcBef>
              <a:spcAft>
                <a:spcPts val="0"/>
              </a:spcAft>
              <a:buClr>
                <a:srgbClr val="000000"/>
              </a:buClr>
              <a:buSzPts val="1600"/>
              <a:buFont typeface="Arial"/>
              <a:buNone/>
            </a:pPr>
            <a:r>
              <a:rPr i="0" lang="en" sz="1800" u="none" cap="none" strike="noStrike">
                <a:solidFill>
                  <a:srgbClr val="000000"/>
                </a:solidFill>
              </a:rPr>
              <a:t>It sounds like sizzling of the patties cooking and the crunch of the lettuce from a big bite </a:t>
            </a:r>
            <a:endParaRPr i="0" sz="1800" u="none" cap="none" strike="noStrike">
              <a:solidFill>
                <a:srgbClr val="000000"/>
              </a:solidFill>
            </a:endParaRPr>
          </a:p>
          <a:p>
            <a:pPr indent="0" lvl="0" marL="457200" marR="0" rtl="0" algn="l">
              <a:lnSpc>
                <a:spcPct val="100000"/>
              </a:lnSpc>
              <a:spcBef>
                <a:spcPts val="800"/>
              </a:spcBef>
              <a:spcAft>
                <a:spcPts val="0"/>
              </a:spcAft>
              <a:buClr>
                <a:srgbClr val="000000"/>
              </a:buClr>
              <a:buSzPts val="1600"/>
              <a:buFont typeface="Arial"/>
              <a:buNone/>
            </a:pPr>
            <a:r>
              <a:rPr i="0" lang="en" sz="1800" u="none" cap="none" strike="noStrike">
                <a:solidFill>
                  <a:srgbClr val="000000"/>
                </a:solidFill>
              </a:rPr>
              <a:t>Its my burger and it smells as a burger should </a:t>
            </a:r>
            <a:endParaRPr i="0" sz="1800" u="none" cap="none" strike="noStrike">
              <a:solidFill>
                <a:srgbClr val="000000"/>
              </a:solidFill>
            </a:endParaRPr>
          </a:p>
          <a:p>
            <a:pPr indent="0" lvl="0" marL="457200" marR="0" rtl="0" algn="l">
              <a:lnSpc>
                <a:spcPct val="100000"/>
              </a:lnSpc>
              <a:spcBef>
                <a:spcPts val="800"/>
              </a:spcBef>
              <a:spcAft>
                <a:spcPts val="0"/>
              </a:spcAft>
              <a:buClr>
                <a:srgbClr val="000000"/>
              </a:buClr>
              <a:buSzPts val="1600"/>
              <a:buFont typeface="Arial"/>
              <a:buNone/>
            </a:pPr>
            <a:r>
              <a:rPr i="0" lang="en" sz="1800" u="none" cap="none" strike="noStrike">
                <a:solidFill>
                  <a:srgbClr val="000000"/>
                </a:solidFill>
              </a:rPr>
              <a:t>It tastes like good times around the dinner table </a:t>
            </a:r>
            <a:endParaRPr i="0" sz="1800" u="none" cap="none" strike="noStrike">
              <a:solidFill>
                <a:srgbClr val="000000"/>
              </a:solidFill>
            </a:endParaRPr>
          </a:p>
          <a:p>
            <a:pPr indent="0" lvl="0" marL="457200" marR="0" rtl="0" algn="l">
              <a:lnSpc>
                <a:spcPct val="100000"/>
              </a:lnSpc>
              <a:spcBef>
                <a:spcPts val="800"/>
              </a:spcBef>
              <a:spcAft>
                <a:spcPts val="0"/>
              </a:spcAft>
              <a:buClr>
                <a:srgbClr val="000000"/>
              </a:buClr>
              <a:buSzPts val="1600"/>
              <a:buFont typeface="Arial"/>
              <a:buNone/>
            </a:pPr>
            <a:r>
              <a:rPr i="0" lang="en" sz="1800" u="none" cap="none" strike="noStrike">
                <a:solidFill>
                  <a:srgbClr val="000000"/>
                </a:solidFill>
              </a:rPr>
              <a:t>It feels like all the flavors coming down to satisfy my hunger</a:t>
            </a:r>
            <a:endParaRPr i="0" sz="1800" u="none" cap="none" strike="noStrike">
              <a:solidFill>
                <a:srgbClr val="000000"/>
              </a:solidFill>
            </a:endParaRPr>
          </a:p>
          <a:p>
            <a:pPr indent="0" lvl="0" marL="457200" marR="0" rtl="0" algn="l">
              <a:lnSpc>
                <a:spcPct val="100000"/>
              </a:lnSpc>
              <a:spcBef>
                <a:spcPts val="800"/>
              </a:spcBef>
              <a:spcAft>
                <a:spcPts val="800"/>
              </a:spcAft>
              <a:buClr>
                <a:srgbClr val="000000"/>
              </a:buClr>
              <a:buSzPts val="1600"/>
              <a:buFont typeface="Arial"/>
              <a:buNone/>
            </a:pPr>
            <a:r>
              <a:t/>
            </a:r>
            <a:endParaRPr b="0" i="0" sz="1600" u="none" cap="none" strike="noStrike">
              <a:solidFill>
                <a:srgbClr val="000000"/>
              </a:solidFill>
              <a:latin typeface="Comfortaa"/>
              <a:ea typeface="Comfortaa"/>
              <a:cs typeface="Comfortaa"/>
              <a:sym typeface="Comfortaa"/>
            </a:endParaRPr>
          </a:p>
        </p:txBody>
      </p:sp>
      <p:sp>
        <p:nvSpPr>
          <p:cNvPr id="215" name="Google Shape;215;p19"/>
          <p:cNvSpPr txBox="1"/>
          <p:nvPr/>
        </p:nvSpPr>
        <p:spPr>
          <a:xfrm>
            <a:off x="172600" y="400825"/>
            <a:ext cx="8733300" cy="3885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700"/>
              <a:buFont typeface="Arial"/>
              <a:buNone/>
            </a:pPr>
            <a:r>
              <a:rPr b="1" i="0" lang="en" sz="2700" u="none" cap="none" strike="noStrike">
                <a:solidFill>
                  <a:srgbClr val="000000"/>
                </a:solidFill>
              </a:rPr>
              <a:t>Final Product</a:t>
            </a:r>
            <a:r>
              <a:rPr i="0" lang="en" sz="2600" u="none" cap="none" strike="noStrike">
                <a:solidFill>
                  <a:srgbClr val="000000"/>
                </a:solidFill>
              </a:rPr>
              <a:t> </a:t>
            </a:r>
            <a:endParaRPr i="0" sz="2600" u="none" cap="none" strike="noStrike">
              <a:solidFill>
                <a:srgbClr val="000000"/>
              </a:solidFill>
            </a:endParaRPr>
          </a:p>
        </p:txBody>
      </p:sp>
      <p:pic>
        <p:nvPicPr>
          <p:cNvPr id="216" name="Google Shape;216;p19"/>
          <p:cNvPicPr preferRelativeResize="0"/>
          <p:nvPr/>
        </p:nvPicPr>
        <p:blipFill rotWithShape="1">
          <a:blip r:embed="rId3">
            <a:alphaModFix/>
          </a:blip>
          <a:srcRect b="0" l="0" r="0" t="0"/>
          <a:stretch/>
        </p:blipFill>
        <p:spPr>
          <a:xfrm>
            <a:off x="487850" y="1034726"/>
            <a:ext cx="2642976" cy="36005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2"/>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3" name="Google Shape;63;p2"/>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64" name="Google Shape;64;p2"/>
          <p:cNvSpPr txBox="1"/>
          <p:nvPr/>
        </p:nvSpPr>
        <p:spPr>
          <a:xfrm>
            <a:off x="181500" y="243825"/>
            <a:ext cx="8781000" cy="9450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900"/>
              <a:buFont typeface="Arial"/>
              <a:buNone/>
            </a:pPr>
            <a:r>
              <a:rPr b="1" i="0" lang="en" sz="2400" u="none" cap="none" strike="noStrike">
                <a:solidFill>
                  <a:srgbClr val="000000"/>
                </a:solidFill>
              </a:rPr>
              <a:t>Brief Lesson Description</a:t>
            </a:r>
            <a:endParaRPr b="1" i="0" sz="2400" u="none" cap="none" strike="noStrike">
              <a:solidFill>
                <a:srgbClr val="000000"/>
              </a:solidFill>
            </a:endParaRPr>
          </a:p>
          <a:p>
            <a:pPr indent="0" lvl="0" marL="0" marR="0" rtl="0" algn="l">
              <a:lnSpc>
                <a:spcPct val="100000"/>
              </a:lnSpc>
              <a:spcBef>
                <a:spcPts val="0"/>
              </a:spcBef>
              <a:spcAft>
                <a:spcPts val="0"/>
              </a:spcAft>
              <a:buClr>
                <a:srgbClr val="000000"/>
              </a:buClr>
              <a:buSzPts val="2900"/>
              <a:buFont typeface="Arial"/>
              <a:buNone/>
            </a:pPr>
            <a:r>
              <a:t/>
            </a:r>
            <a:endParaRPr b="1" i="0" sz="2900" u="sng" cap="none" strike="noStrike">
              <a:solidFill>
                <a:srgbClr val="000000"/>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2900"/>
              <a:buFont typeface="Arial"/>
              <a:buNone/>
            </a:pPr>
            <a:r>
              <a:t/>
            </a:r>
            <a:endParaRPr b="1" i="0" sz="2900" u="sng" cap="none" strike="noStrike">
              <a:solidFill>
                <a:srgbClr val="000000"/>
              </a:solidFill>
              <a:latin typeface="Comfortaa"/>
              <a:ea typeface="Comfortaa"/>
              <a:cs typeface="Comfortaa"/>
              <a:sym typeface="Comfortaa"/>
            </a:endParaRPr>
          </a:p>
        </p:txBody>
      </p:sp>
      <p:sp>
        <p:nvSpPr>
          <p:cNvPr id="65" name="Google Shape;65;p2"/>
          <p:cNvSpPr txBox="1"/>
          <p:nvPr/>
        </p:nvSpPr>
        <p:spPr>
          <a:xfrm>
            <a:off x="4253175" y="2354475"/>
            <a:ext cx="4198500" cy="16995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80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66" name="Google Shape;66;p2"/>
          <p:cNvSpPr txBox="1"/>
          <p:nvPr/>
        </p:nvSpPr>
        <p:spPr>
          <a:xfrm>
            <a:off x="181500" y="968875"/>
            <a:ext cx="8781000" cy="3324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i="0" lang="en" sz="2300" u="none" cap="none" strike="noStrike">
                <a:solidFill>
                  <a:schemeClr val="dk1"/>
                </a:solidFill>
              </a:rPr>
              <a:t>Food is a motivating factor in most people’s lives.  At some level, everyone can connect with different types of food in a positive way. Young children have had enough experience with food to do a project about their favorite  food. After the completion of their work of art, students will be asked to compose a free verse poem based on how their senses perceive the food item they created in their art piece.</a:t>
            </a:r>
            <a:endParaRPr i="0" sz="3000" u="none" cap="none" strike="noStrike">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0"/>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22" name="Google Shape;222;p20"/>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223" name="Google Shape;223;p20"/>
          <p:cNvSpPr txBox="1"/>
          <p:nvPr/>
        </p:nvSpPr>
        <p:spPr>
          <a:xfrm>
            <a:off x="3980550" y="400819"/>
            <a:ext cx="4925400" cy="9450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Calibri"/>
              <a:ea typeface="Calibri"/>
              <a:cs typeface="Calibri"/>
              <a:sym typeface="Calibri"/>
            </a:endParaRPr>
          </a:p>
        </p:txBody>
      </p:sp>
      <p:sp>
        <p:nvSpPr>
          <p:cNvPr id="224" name="Google Shape;224;p20"/>
          <p:cNvSpPr txBox="1"/>
          <p:nvPr/>
        </p:nvSpPr>
        <p:spPr>
          <a:xfrm>
            <a:off x="3742200" y="1056475"/>
            <a:ext cx="5163600" cy="3651900"/>
          </a:xfrm>
          <a:prstGeom prst="rect">
            <a:avLst/>
          </a:prstGeom>
          <a:noFill/>
          <a:ln>
            <a:noFill/>
          </a:ln>
        </p:spPr>
        <p:txBody>
          <a:bodyPr anchorCtr="0" anchor="t" bIns="68575" lIns="68575" spcFirstLastPara="1" rIns="68575" wrap="square" tIns="68575">
            <a:noAutofit/>
          </a:bodyPr>
          <a:lstStyle/>
          <a:p>
            <a:pPr indent="0" lvl="0" marL="457200" marR="0" rtl="0" algn="l">
              <a:lnSpc>
                <a:spcPct val="100000"/>
              </a:lnSpc>
              <a:spcBef>
                <a:spcPts val="0"/>
              </a:spcBef>
              <a:spcAft>
                <a:spcPts val="0"/>
              </a:spcAft>
              <a:buClr>
                <a:srgbClr val="000000"/>
              </a:buClr>
              <a:buSzPts val="2000"/>
              <a:buFont typeface="Arial"/>
              <a:buNone/>
            </a:pPr>
            <a:r>
              <a:rPr i="0" lang="en" sz="2000" u="none" cap="none" strike="noStrike">
                <a:solidFill>
                  <a:srgbClr val="000000"/>
                </a:solidFill>
              </a:rPr>
              <a:t>	Spaghetti and </a:t>
            </a:r>
            <a:r>
              <a:rPr lang="en" sz="2000"/>
              <a:t>“</a:t>
            </a:r>
            <a:r>
              <a:rPr i="0" lang="en" sz="2000" u="none" cap="none" strike="noStrike">
                <a:solidFill>
                  <a:srgbClr val="000000"/>
                </a:solidFill>
              </a:rPr>
              <a:t>Mmmeatballs</a:t>
            </a:r>
            <a:r>
              <a:rPr lang="en" sz="2000"/>
              <a:t>”</a:t>
            </a:r>
            <a:r>
              <a:rPr i="0" lang="en" sz="2000" u="none" cap="none" strike="noStrike">
                <a:solidFill>
                  <a:srgbClr val="000000"/>
                </a:solidFill>
              </a:rPr>
              <a:t> </a:t>
            </a:r>
            <a:endParaRPr i="0" sz="2000" u="none" cap="none" strike="noStrike">
              <a:solidFill>
                <a:srgbClr val="000000"/>
              </a:solidFill>
            </a:endParaRPr>
          </a:p>
          <a:p>
            <a:pPr indent="0" lvl="0" marL="457200" marR="0" rtl="0" algn="l">
              <a:lnSpc>
                <a:spcPct val="100000"/>
              </a:lnSpc>
              <a:spcBef>
                <a:spcPts val="800"/>
              </a:spcBef>
              <a:spcAft>
                <a:spcPts val="0"/>
              </a:spcAft>
              <a:buClr>
                <a:srgbClr val="000000"/>
              </a:buClr>
              <a:buSzPts val="1600"/>
              <a:buFont typeface="Arial"/>
              <a:buNone/>
            </a:pPr>
            <a:r>
              <a:rPr i="0" lang="en" sz="1600" u="none" cap="none" strike="noStrike">
                <a:solidFill>
                  <a:srgbClr val="000000"/>
                </a:solidFill>
              </a:rPr>
              <a:t>	It looks like steam fogging up my glasses when pulling the meatballs out of the oven </a:t>
            </a:r>
            <a:endParaRPr i="0" sz="1600" u="none" cap="none" strike="noStrike">
              <a:solidFill>
                <a:srgbClr val="000000"/>
              </a:solidFill>
            </a:endParaRPr>
          </a:p>
          <a:p>
            <a:pPr indent="0" lvl="0" marL="457200" marR="0" rtl="0" algn="l">
              <a:lnSpc>
                <a:spcPct val="100000"/>
              </a:lnSpc>
              <a:spcBef>
                <a:spcPts val="800"/>
              </a:spcBef>
              <a:spcAft>
                <a:spcPts val="0"/>
              </a:spcAft>
              <a:buClr>
                <a:srgbClr val="000000"/>
              </a:buClr>
              <a:buSzPts val="1600"/>
              <a:buFont typeface="Arial"/>
              <a:buNone/>
            </a:pPr>
            <a:r>
              <a:rPr i="0" lang="en" sz="1600" u="none" cap="none" strike="noStrike">
                <a:solidFill>
                  <a:srgbClr val="000000"/>
                </a:solidFill>
              </a:rPr>
              <a:t>	It sounds like the pops of the sauce hitting the top of the pot </a:t>
            </a:r>
            <a:endParaRPr i="0" sz="1600" u="none" cap="none" strike="noStrike">
              <a:solidFill>
                <a:srgbClr val="000000"/>
              </a:solidFill>
            </a:endParaRPr>
          </a:p>
          <a:p>
            <a:pPr indent="0" lvl="0" marL="457200" marR="0" rtl="0" algn="l">
              <a:lnSpc>
                <a:spcPct val="100000"/>
              </a:lnSpc>
              <a:spcBef>
                <a:spcPts val="800"/>
              </a:spcBef>
              <a:spcAft>
                <a:spcPts val="0"/>
              </a:spcAft>
              <a:buClr>
                <a:srgbClr val="000000"/>
              </a:buClr>
              <a:buSzPts val="1600"/>
              <a:buFont typeface="Arial"/>
              <a:buNone/>
            </a:pPr>
            <a:r>
              <a:rPr i="0" lang="en" sz="1600" u="none" cap="none" strike="noStrike">
                <a:solidFill>
                  <a:srgbClr val="000000"/>
                </a:solidFill>
              </a:rPr>
              <a:t>	It smells like the herbs and spices growing in my backyard </a:t>
            </a:r>
            <a:endParaRPr i="0" sz="1600" u="none" cap="none" strike="noStrike">
              <a:solidFill>
                <a:srgbClr val="000000"/>
              </a:solidFill>
            </a:endParaRPr>
          </a:p>
          <a:p>
            <a:pPr indent="0" lvl="0" marL="457200" marR="0" rtl="0" algn="l">
              <a:lnSpc>
                <a:spcPct val="100000"/>
              </a:lnSpc>
              <a:spcBef>
                <a:spcPts val="800"/>
              </a:spcBef>
              <a:spcAft>
                <a:spcPts val="0"/>
              </a:spcAft>
              <a:buClr>
                <a:srgbClr val="000000"/>
              </a:buClr>
              <a:buSzPts val="1600"/>
              <a:buFont typeface="Arial"/>
              <a:buNone/>
            </a:pPr>
            <a:r>
              <a:rPr i="0" lang="en" sz="1600" u="none" cap="none" strike="noStrike">
                <a:solidFill>
                  <a:srgbClr val="000000"/>
                </a:solidFill>
              </a:rPr>
              <a:t>	Its one of the only tastes that truly satisfies my soul </a:t>
            </a:r>
            <a:endParaRPr i="0" sz="1600" u="none" cap="none" strike="noStrike">
              <a:solidFill>
                <a:srgbClr val="000000"/>
              </a:solidFill>
            </a:endParaRPr>
          </a:p>
          <a:p>
            <a:pPr indent="0" lvl="0" marL="457200" marR="0" rtl="0" algn="l">
              <a:lnSpc>
                <a:spcPct val="100000"/>
              </a:lnSpc>
              <a:spcBef>
                <a:spcPts val="800"/>
              </a:spcBef>
              <a:spcAft>
                <a:spcPts val="800"/>
              </a:spcAft>
              <a:buClr>
                <a:srgbClr val="000000"/>
              </a:buClr>
              <a:buSzPts val="1600"/>
              <a:buFont typeface="Arial"/>
              <a:buNone/>
            </a:pPr>
            <a:r>
              <a:rPr i="0" lang="en" sz="1600" u="none" cap="none" strike="noStrike">
                <a:solidFill>
                  <a:srgbClr val="000000"/>
                </a:solidFill>
              </a:rPr>
              <a:t>	It feels like a journey along the back road of rural Italy </a:t>
            </a:r>
            <a:endParaRPr i="0" sz="1600" u="none" cap="none" strike="noStrike">
              <a:solidFill>
                <a:srgbClr val="000000"/>
              </a:solidFill>
            </a:endParaRPr>
          </a:p>
        </p:txBody>
      </p:sp>
      <p:sp>
        <p:nvSpPr>
          <p:cNvPr id="225" name="Google Shape;225;p20"/>
          <p:cNvSpPr txBox="1"/>
          <p:nvPr/>
        </p:nvSpPr>
        <p:spPr>
          <a:xfrm>
            <a:off x="205350" y="289000"/>
            <a:ext cx="8733300" cy="5355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700"/>
              <a:buFont typeface="Arial"/>
              <a:buNone/>
            </a:pPr>
            <a:r>
              <a:rPr b="1" i="0" lang="en" sz="2700" u="none" cap="none" strike="noStrike">
                <a:solidFill>
                  <a:srgbClr val="000000"/>
                </a:solidFill>
              </a:rPr>
              <a:t>Final Product </a:t>
            </a:r>
            <a:endParaRPr b="1" i="0" sz="2700" u="none" cap="none" strike="noStrike">
              <a:solidFill>
                <a:srgbClr val="000000"/>
              </a:solidFill>
            </a:endParaRPr>
          </a:p>
        </p:txBody>
      </p:sp>
      <p:pic>
        <p:nvPicPr>
          <p:cNvPr id="226" name="Google Shape;226;p20"/>
          <p:cNvPicPr preferRelativeResize="0"/>
          <p:nvPr/>
        </p:nvPicPr>
        <p:blipFill rotWithShape="1">
          <a:blip r:embed="rId3">
            <a:alphaModFix/>
          </a:blip>
          <a:srcRect b="0" l="0" r="0" t="0"/>
          <a:stretch/>
        </p:blipFill>
        <p:spPr>
          <a:xfrm>
            <a:off x="172600" y="1498226"/>
            <a:ext cx="3457806" cy="25557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1"/>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32" name="Google Shape;232;p21"/>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233" name="Google Shape;233;p21"/>
          <p:cNvSpPr txBox="1"/>
          <p:nvPr/>
        </p:nvSpPr>
        <p:spPr>
          <a:xfrm>
            <a:off x="3281700" y="1345825"/>
            <a:ext cx="5624100" cy="31215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000"/>
              <a:buFont typeface="Arial"/>
              <a:buNone/>
            </a:pPr>
            <a:r>
              <a:rPr i="0" lang="en" sz="2100" u="none" cap="none" strike="noStrike">
                <a:solidFill>
                  <a:srgbClr val="000000"/>
                </a:solidFill>
              </a:rPr>
              <a:t>Ice Scream Delight</a:t>
            </a:r>
            <a:endParaRPr i="0" sz="2100" u="none" cap="none" strike="noStrike">
              <a:solidFill>
                <a:srgbClr val="000000"/>
              </a:solidFill>
            </a:endParaRPr>
          </a:p>
          <a:p>
            <a:pPr indent="0" lvl="0" marL="0" marR="0" rtl="0" algn="l">
              <a:lnSpc>
                <a:spcPct val="100000"/>
              </a:lnSpc>
              <a:spcBef>
                <a:spcPts val="0"/>
              </a:spcBef>
              <a:spcAft>
                <a:spcPts val="0"/>
              </a:spcAft>
              <a:buClr>
                <a:srgbClr val="000000"/>
              </a:buClr>
              <a:buSzPts val="2000"/>
              <a:buFont typeface="Arial"/>
              <a:buNone/>
            </a:pPr>
            <a:r>
              <a:rPr i="0" lang="en" sz="2100" u="none" cap="none" strike="noStrike">
                <a:solidFill>
                  <a:srgbClr val="000000"/>
                </a:solidFill>
              </a:rPr>
              <a:t>	</a:t>
            </a:r>
            <a:r>
              <a:rPr i="0" lang="en" sz="1700" u="none" cap="none" strike="noStrike">
                <a:solidFill>
                  <a:srgbClr val="000000"/>
                </a:solidFill>
              </a:rPr>
              <a:t>It looks like the true frozen queen of my dreams </a:t>
            </a:r>
            <a:endParaRPr i="0" sz="1700" u="none" cap="none" strike="noStrike">
              <a:solidFill>
                <a:srgbClr val="000000"/>
              </a:solidFill>
            </a:endParaRPr>
          </a:p>
          <a:p>
            <a:pPr indent="0" lvl="0" marL="0" marR="0" rtl="0" algn="l">
              <a:lnSpc>
                <a:spcPct val="100000"/>
              </a:lnSpc>
              <a:spcBef>
                <a:spcPts val="0"/>
              </a:spcBef>
              <a:spcAft>
                <a:spcPts val="0"/>
              </a:spcAft>
              <a:buClr>
                <a:srgbClr val="000000"/>
              </a:buClr>
              <a:buSzPts val="1600"/>
              <a:buFont typeface="Arial"/>
              <a:buNone/>
            </a:pPr>
            <a:r>
              <a:rPr i="0" lang="en" sz="1700" u="none" cap="none" strike="noStrike">
                <a:solidFill>
                  <a:srgbClr val="000000"/>
                </a:solidFill>
              </a:rPr>
              <a:t>	It sounds like the ice cream truck driving down the street </a:t>
            </a:r>
            <a:endParaRPr i="0" sz="1700" u="none" cap="none" strike="noStrike">
              <a:solidFill>
                <a:srgbClr val="000000"/>
              </a:solidFill>
            </a:endParaRPr>
          </a:p>
          <a:p>
            <a:pPr indent="0" lvl="0" marL="0" marR="0" rtl="0" algn="l">
              <a:lnSpc>
                <a:spcPct val="100000"/>
              </a:lnSpc>
              <a:spcBef>
                <a:spcPts val="0"/>
              </a:spcBef>
              <a:spcAft>
                <a:spcPts val="0"/>
              </a:spcAft>
              <a:buClr>
                <a:srgbClr val="000000"/>
              </a:buClr>
              <a:buSzPts val="1600"/>
              <a:buFont typeface="Arial"/>
              <a:buNone/>
            </a:pPr>
            <a:r>
              <a:rPr i="0" lang="en" sz="1700" u="none" cap="none" strike="noStrike">
                <a:solidFill>
                  <a:srgbClr val="000000"/>
                </a:solidFill>
              </a:rPr>
              <a:t>	It smells like my 3rd birthday cake at the skate zone </a:t>
            </a:r>
            <a:endParaRPr i="0" sz="1700" u="none" cap="none" strike="noStrike">
              <a:solidFill>
                <a:srgbClr val="000000"/>
              </a:solidFill>
            </a:endParaRPr>
          </a:p>
          <a:p>
            <a:pPr indent="0" lvl="0" marL="0" marR="0" rtl="0" algn="l">
              <a:lnSpc>
                <a:spcPct val="100000"/>
              </a:lnSpc>
              <a:spcBef>
                <a:spcPts val="0"/>
              </a:spcBef>
              <a:spcAft>
                <a:spcPts val="0"/>
              </a:spcAft>
              <a:buClr>
                <a:srgbClr val="000000"/>
              </a:buClr>
              <a:buSzPts val="1600"/>
              <a:buFont typeface="Arial"/>
              <a:buNone/>
            </a:pPr>
            <a:r>
              <a:rPr i="0" lang="en" sz="1700" u="none" cap="none" strike="noStrike">
                <a:solidFill>
                  <a:srgbClr val="000000"/>
                </a:solidFill>
              </a:rPr>
              <a:t>	It taste like just the right amount of sugar to have a symphony with my taste buds </a:t>
            </a:r>
            <a:endParaRPr i="0" sz="1700" u="none" cap="none" strike="noStrike">
              <a:solidFill>
                <a:srgbClr val="000000"/>
              </a:solidFill>
            </a:endParaRPr>
          </a:p>
          <a:p>
            <a:pPr indent="457200" lvl="0" marL="0" marR="0" rtl="0" algn="l">
              <a:lnSpc>
                <a:spcPct val="100000"/>
              </a:lnSpc>
              <a:spcBef>
                <a:spcPts val="0"/>
              </a:spcBef>
              <a:spcAft>
                <a:spcPts val="0"/>
              </a:spcAft>
              <a:buClr>
                <a:srgbClr val="000000"/>
              </a:buClr>
              <a:buSzPts val="1600"/>
              <a:buFont typeface="Arial"/>
              <a:buNone/>
            </a:pPr>
            <a:r>
              <a:rPr i="0" lang="en" sz="1700" u="none" cap="none" strike="noStrike">
                <a:solidFill>
                  <a:srgbClr val="000000"/>
                </a:solidFill>
              </a:rPr>
              <a:t>It feels like the midnight snacks I’d enjoy with my grandpa  </a:t>
            </a:r>
            <a:endParaRPr i="0" sz="1700" u="none" cap="none" strike="noStrike">
              <a:solidFill>
                <a:srgbClr val="000000"/>
              </a:solidFill>
            </a:endParaRPr>
          </a:p>
        </p:txBody>
      </p:sp>
      <p:sp>
        <p:nvSpPr>
          <p:cNvPr id="234" name="Google Shape;234;p21"/>
          <p:cNvSpPr txBox="1"/>
          <p:nvPr/>
        </p:nvSpPr>
        <p:spPr>
          <a:xfrm>
            <a:off x="172600" y="400825"/>
            <a:ext cx="8733300" cy="5076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700"/>
              <a:buFont typeface="Arial"/>
              <a:buNone/>
            </a:pPr>
            <a:r>
              <a:rPr b="1" i="0" lang="en" sz="2700" u="none" cap="none" strike="noStrike">
                <a:solidFill>
                  <a:srgbClr val="000000"/>
                </a:solidFill>
              </a:rPr>
              <a:t>Final Product </a:t>
            </a:r>
            <a:endParaRPr b="1" i="0" sz="2700" u="none" cap="none" strike="noStrike">
              <a:solidFill>
                <a:srgbClr val="000000"/>
              </a:solidFill>
            </a:endParaRPr>
          </a:p>
        </p:txBody>
      </p:sp>
      <p:pic>
        <p:nvPicPr>
          <p:cNvPr id="235" name="Google Shape;235;p21"/>
          <p:cNvPicPr preferRelativeResize="0"/>
          <p:nvPr/>
        </p:nvPicPr>
        <p:blipFill rotWithShape="1">
          <a:blip r:embed="rId3">
            <a:alphaModFix/>
          </a:blip>
          <a:srcRect b="0" l="0" r="0" t="0"/>
          <a:stretch/>
        </p:blipFill>
        <p:spPr>
          <a:xfrm>
            <a:off x="529775" y="1345819"/>
            <a:ext cx="2429058" cy="322092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2"/>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41" name="Google Shape;241;p22"/>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242" name="Google Shape;242;p22"/>
          <p:cNvSpPr txBox="1"/>
          <p:nvPr/>
        </p:nvSpPr>
        <p:spPr>
          <a:xfrm>
            <a:off x="172600" y="400825"/>
            <a:ext cx="8733300" cy="9450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700"/>
              <a:buFont typeface="Arial"/>
              <a:buNone/>
            </a:pPr>
            <a:r>
              <a:rPr b="1" i="0" lang="en" sz="2700" u="none" cap="none" strike="noStrike">
                <a:solidFill>
                  <a:srgbClr val="000000"/>
                </a:solidFill>
              </a:rPr>
              <a:t>Rubric</a:t>
            </a:r>
            <a:endParaRPr b="1" i="0" sz="2700" u="none" cap="none" strike="noStrike">
              <a:solidFill>
                <a:srgbClr val="000000"/>
              </a:solidFill>
            </a:endParaRPr>
          </a:p>
        </p:txBody>
      </p:sp>
      <p:sp>
        <p:nvSpPr>
          <p:cNvPr id="243" name="Google Shape;243;p22"/>
          <p:cNvSpPr txBox="1"/>
          <p:nvPr/>
        </p:nvSpPr>
        <p:spPr>
          <a:xfrm>
            <a:off x="159450" y="1183875"/>
            <a:ext cx="8825100" cy="3362400"/>
          </a:xfrm>
          <a:prstGeom prst="rect">
            <a:avLst/>
          </a:prstGeom>
          <a:noFill/>
          <a:ln>
            <a:noFill/>
          </a:ln>
        </p:spPr>
        <p:txBody>
          <a:bodyPr anchorCtr="0" anchor="t" bIns="68575" lIns="68575" spcFirstLastPara="1" rIns="68575" wrap="square" tIns="68575">
            <a:noAutofit/>
          </a:bodyPr>
          <a:lstStyle/>
          <a:p>
            <a:pPr indent="0" lvl="0" marL="0" marR="0" rtl="0" algn="l">
              <a:lnSpc>
                <a:spcPct val="150000"/>
              </a:lnSpc>
              <a:spcBef>
                <a:spcPts val="1200"/>
              </a:spcBef>
              <a:spcAft>
                <a:spcPts val="0"/>
              </a:spcAft>
              <a:buClr>
                <a:srgbClr val="000000"/>
              </a:buClr>
              <a:buSzPts val="1200"/>
              <a:buFont typeface="Arial"/>
              <a:buNone/>
            </a:pPr>
            <a:r>
              <a:t/>
            </a:r>
            <a:endParaRPr b="0" i="0" sz="1200" u="none" cap="none" strike="noStrike">
              <a:solidFill>
                <a:srgbClr val="000000"/>
              </a:solidFill>
              <a:latin typeface="Times New Roman"/>
              <a:ea typeface="Times New Roman"/>
              <a:cs typeface="Times New Roman"/>
              <a:sym typeface="Times New Roman"/>
            </a:endParaRPr>
          </a:p>
          <a:p>
            <a:pPr indent="0" lvl="0" marL="457200" marR="0" rtl="0" algn="l">
              <a:lnSpc>
                <a:spcPct val="100000"/>
              </a:lnSpc>
              <a:spcBef>
                <a:spcPts val="1200"/>
              </a:spcBef>
              <a:spcAft>
                <a:spcPts val="800"/>
              </a:spcAft>
              <a:buClr>
                <a:srgbClr val="000000"/>
              </a:buClr>
              <a:buSzPts val="2700"/>
              <a:buFont typeface="Arial"/>
              <a:buNone/>
            </a:pPr>
            <a:r>
              <a:t/>
            </a:r>
            <a:endParaRPr b="0" i="0" sz="2700" u="none" cap="none" strike="noStrike">
              <a:solidFill>
                <a:srgbClr val="000000"/>
              </a:solidFill>
              <a:latin typeface="Amatic SC"/>
              <a:ea typeface="Amatic SC"/>
              <a:cs typeface="Amatic SC"/>
              <a:sym typeface="Amatic SC"/>
            </a:endParaRPr>
          </a:p>
        </p:txBody>
      </p:sp>
      <p:graphicFrame>
        <p:nvGraphicFramePr>
          <p:cNvPr id="244" name="Google Shape;244;p22"/>
          <p:cNvGraphicFramePr/>
          <p:nvPr/>
        </p:nvGraphicFramePr>
        <p:xfrm>
          <a:off x="952500" y="1077800"/>
          <a:ext cx="3000000" cy="3000000"/>
        </p:xfrm>
        <a:graphic>
          <a:graphicData uri="http://schemas.openxmlformats.org/drawingml/2006/table">
            <a:tbl>
              <a:tblPr>
                <a:noFill/>
                <a:tableStyleId>{5A7AAC11-E08F-4883-9521-7B468728EC96}</a:tableStyleId>
              </a:tblPr>
              <a:tblGrid>
                <a:gridCol w="1809750"/>
                <a:gridCol w="1809750"/>
                <a:gridCol w="1809750"/>
                <a:gridCol w="1809750"/>
              </a:tblGrid>
              <a:tr h="728525">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Objectives</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Exceeds</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Meets</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Does Not Meet</a:t>
                      </a:r>
                      <a:endParaRPr sz="1400" u="none" cap="none" strike="noStrike"/>
                    </a:p>
                  </a:txBody>
                  <a:tcPr marT="91425" marB="91425" marR="91425" marL="91425"/>
                </a:tc>
              </a:tr>
              <a:tr h="1396775">
                <a:tc>
                  <a:txBody>
                    <a:bodyPr/>
                    <a:lstStyle/>
                    <a:p>
                      <a:pPr indent="0" lvl="0" marL="0" marR="0" rtl="0" algn="l">
                        <a:lnSpc>
                          <a:spcPct val="115000"/>
                        </a:lnSpc>
                        <a:spcBef>
                          <a:spcPts val="0"/>
                        </a:spcBef>
                        <a:spcAft>
                          <a:spcPts val="0"/>
                        </a:spcAft>
                        <a:buClr>
                          <a:srgbClr val="000000"/>
                        </a:buClr>
                        <a:buSzPts val="1100"/>
                        <a:buFont typeface="Arial"/>
                        <a:buNone/>
                      </a:pPr>
                      <a:r>
                        <a:rPr lang="en" sz="1100" u="none" cap="none" strike="noStrike">
                          <a:solidFill>
                            <a:schemeClr val="dk1"/>
                          </a:solidFill>
                        </a:rPr>
                        <a:t>Student created a representation of a food item using a torn paper mosaic collage of different textured papers.</a:t>
                      </a:r>
                      <a:endParaRPr sz="11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100" u="none" cap="none" strike="noStrike">
                        <a:solidFill>
                          <a:schemeClr val="dk1"/>
                        </a:solidFil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1343175">
                <a:tc>
                  <a:txBody>
                    <a:bodyPr/>
                    <a:lstStyle/>
                    <a:p>
                      <a:pPr indent="0" lvl="0" marL="0" marR="0" rtl="0" algn="l">
                        <a:lnSpc>
                          <a:spcPct val="115000"/>
                        </a:lnSpc>
                        <a:spcBef>
                          <a:spcPts val="0"/>
                        </a:spcBef>
                        <a:spcAft>
                          <a:spcPts val="0"/>
                        </a:spcAft>
                        <a:buClr>
                          <a:schemeClr val="dk1"/>
                        </a:buClr>
                        <a:buSzPts val="1100"/>
                        <a:buFont typeface="Arial"/>
                        <a:buNone/>
                      </a:pPr>
                      <a:r>
                        <a:rPr lang="en" sz="1100" u="none" cap="none" strike="noStrike">
                          <a:solidFill>
                            <a:schemeClr val="dk1"/>
                          </a:solidFill>
                        </a:rPr>
                        <a:t>Student developed a free verse poem that is inspired by their torn paper collage</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3"/>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2" name="Google Shape;72;p3"/>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73" name="Google Shape;73;p3"/>
          <p:cNvSpPr txBox="1"/>
          <p:nvPr/>
        </p:nvSpPr>
        <p:spPr>
          <a:xfrm>
            <a:off x="263775" y="165350"/>
            <a:ext cx="8447700" cy="464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rPr>
              <a:t>Grade Level (Range):</a:t>
            </a:r>
            <a:endParaRPr b="1" i="0" sz="1800" u="none" cap="none" strike="noStrike">
              <a:solidFill>
                <a:srgbClr val="000000"/>
              </a:solidFill>
            </a:endParaRPr>
          </a:p>
          <a:p>
            <a:pPr indent="0" lvl="0" marL="457200" marR="0" rtl="0" algn="l">
              <a:lnSpc>
                <a:spcPct val="100000"/>
              </a:lnSpc>
              <a:spcBef>
                <a:spcPts val="0"/>
              </a:spcBef>
              <a:spcAft>
                <a:spcPts val="0"/>
              </a:spcAft>
              <a:buClr>
                <a:srgbClr val="000000"/>
              </a:buClr>
              <a:buSzPts val="1800"/>
              <a:buFont typeface="Arial"/>
              <a:buNone/>
            </a:pPr>
            <a:r>
              <a:t/>
            </a:r>
            <a:endParaRPr i="0" sz="1800" u="none" cap="none" strike="noStrike">
              <a:solidFill>
                <a:srgbClr val="000000"/>
              </a:solidFill>
            </a:endParaRPr>
          </a:p>
          <a:p>
            <a:pPr indent="-342900" lvl="0" marL="457200" marR="0" rtl="0" algn="l">
              <a:lnSpc>
                <a:spcPct val="100000"/>
              </a:lnSpc>
              <a:spcBef>
                <a:spcPts val="0"/>
              </a:spcBef>
              <a:spcAft>
                <a:spcPts val="0"/>
              </a:spcAft>
              <a:buClr>
                <a:srgbClr val="000000"/>
              </a:buClr>
              <a:buSzPts val="1800"/>
              <a:buChar char="❏"/>
            </a:pPr>
            <a:r>
              <a:rPr i="0" lang="en" sz="1800" u="none" cap="none" strike="noStrike">
                <a:solidFill>
                  <a:srgbClr val="000000"/>
                </a:solidFill>
              </a:rPr>
              <a:t>3rd grade</a:t>
            </a:r>
            <a:endParaRPr i="0" sz="1800" u="none" cap="none" strike="noStrike">
              <a:solidFill>
                <a:srgbClr val="000000"/>
              </a:solidFill>
            </a:endParaRPr>
          </a:p>
          <a:p>
            <a:pPr indent="0" lvl="0" marL="457200" marR="0" rtl="0" algn="l">
              <a:lnSpc>
                <a:spcPct val="100000"/>
              </a:lnSpc>
              <a:spcBef>
                <a:spcPts val="0"/>
              </a:spcBef>
              <a:spcAft>
                <a:spcPts val="0"/>
              </a:spcAft>
              <a:buClr>
                <a:srgbClr val="000000"/>
              </a:buClr>
              <a:buSzPts val="1800"/>
              <a:buFont typeface="Arial"/>
              <a:buNone/>
            </a:pPr>
            <a:r>
              <a:t/>
            </a:r>
            <a:endParaRPr i="0" sz="1800" u="none" cap="none" strike="noStrike">
              <a:solidFill>
                <a:srgbClr val="000000"/>
              </a:solidFill>
            </a:endParaRPr>
          </a:p>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rPr>
              <a:t>Integrated Content  Area(s):</a:t>
            </a:r>
            <a:endParaRPr b="1" i="0" sz="1800" u="none" cap="none" strike="noStrike">
              <a:solidFill>
                <a:srgbClr val="000000"/>
              </a:solidFill>
            </a:endParaRPr>
          </a:p>
          <a:p>
            <a:pPr indent="0" lvl="0" marL="457200" marR="0" rtl="0" algn="l">
              <a:lnSpc>
                <a:spcPct val="100000"/>
              </a:lnSpc>
              <a:spcBef>
                <a:spcPts val="0"/>
              </a:spcBef>
              <a:spcAft>
                <a:spcPts val="0"/>
              </a:spcAft>
              <a:buClr>
                <a:srgbClr val="000000"/>
              </a:buClr>
              <a:buSzPts val="1800"/>
              <a:buFont typeface="Arial"/>
              <a:buNone/>
            </a:pPr>
            <a:r>
              <a:t/>
            </a:r>
            <a:endParaRPr i="0" sz="1800" u="none" cap="none" strike="noStrike">
              <a:solidFill>
                <a:srgbClr val="000000"/>
              </a:solidFill>
            </a:endParaRPr>
          </a:p>
          <a:p>
            <a:pPr indent="-342900" lvl="0" marL="457200" marR="0" rtl="0" algn="l">
              <a:lnSpc>
                <a:spcPct val="100000"/>
              </a:lnSpc>
              <a:spcBef>
                <a:spcPts val="0"/>
              </a:spcBef>
              <a:spcAft>
                <a:spcPts val="0"/>
              </a:spcAft>
              <a:buClr>
                <a:srgbClr val="000000"/>
              </a:buClr>
              <a:buSzPts val="1800"/>
              <a:buChar char="❏"/>
            </a:pPr>
            <a:r>
              <a:rPr i="0" lang="en" sz="1800" u="none" cap="none" strike="noStrike">
                <a:solidFill>
                  <a:srgbClr val="000000"/>
                </a:solidFill>
              </a:rPr>
              <a:t>Visual Arts and ELA</a:t>
            </a:r>
            <a:endParaRPr i="0" sz="1800" u="none" cap="none" strike="noStrike">
              <a:solidFill>
                <a:srgbClr val="000000"/>
              </a:solidFill>
            </a:endParaRPr>
          </a:p>
          <a:p>
            <a:pPr indent="0" lvl="0" marL="457200" marR="0" rtl="0" algn="l">
              <a:lnSpc>
                <a:spcPct val="100000"/>
              </a:lnSpc>
              <a:spcBef>
                <a:spcPts val="0"/>
              </a:spcBef>
              <a:spcAft>
                <a:spcPts val="0"/>
              </a:spcAft>
              <a:buClr>
                <a:srgbClr val="000000"/>
              </a:buClr>
              <a:buSzPts val="1800"/>
              <a:buFont typeface="Arial"/>
              <a:buNone/>
            </a:pPr>
            <a:r>
              <a:t/>
            </a:r>
            <a:endParaRPr i="0" sz="1800" u="none" cap="none" strike="noStrike">
              <a:solidFill>
                <a:srgbClr val="000000"/>
              </a:solidFill>
            </a:endParaRPr>
          </a:p>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rPr>
              <a:t>Objectives:</a:t>
            </a:r>
            <a:endParaRPr b="1" i="0" sz="1800" u="none" cap="none" strike="noStrike">
              <a:solidFill>
                <a:srgbClr val="000000"/>
              </a:solidFill>
            </a:endParaRPr>
          </a:p>
          <a:p>
            <a:pPr indent="0" lvl="0" marL="457200" marR="0" rtl="0" algn="l">
              <a:lnSpc>
                <a:spcPct val="115000"/>
              </a:lnSpc>
              <a:spcBef>
                <a:spcPts val="0"/>
              </a:spcBef>
              <a:spcAft>
                <a:spcPts val="0"/>
              </a:spcAft>
              <a:buClr>
                <a:srgbClr val="000000"/>
              </a:buClr>
              <a:buSzPts val="1800"/>
              <a:buFont typeface="Arial"/>
              <a:buNone/>
            </a:pPr>
            <a:r>
              <a:t/>
            </a:r>
            <a:endParaRPr i="0" sz="1800" u="sng" cap="none" strike="noStrike">
              <a:solidFill>
                <a:schemeClr val="dk1"/>
              </a:solidFill>
            </a:endParaRPr>
          </a:p>
          <a:p>
            <a:pPr indent="-342900" lvl="0" marL="457200" marR="0" rtl="0" algn="l">
              <a:lnSpc>
                <a:spcPct val="115000"/>
              </a:lnSpc>
              <a:spcBef>
                <a:spcPts val="0"/>
              </a:spcBef>
              <a:spcAft>
                <a:spcPts val="0"/>
              </a:spcAft>
              <a:buClr>
                <a:srgbClr val="000000"/>
              </a:buClr>
              <a:buSzPts val="1800"/>
              <a:buFont typeface="Calibri"/>
              <a:buChar char="❏"/>
            </a:pPr>
            <a:r>
              <a:rPr i="0" lang="en" sz="1800" u="sng" cap="none" strike="noStrike">
                <a:solidFill>
                  <a:schemeClr val="dk1"/>
                </a:solidFill>
              </a:rPr>
              <a:t>ELA: </a:t>
            </a:r>
            <a:r>
              <a:rPr i="0" lang="en" sz="1600" u="none" cap="none" strike="noStrike">
                <a:solidFill>
                  <a:schemeClr val="dk1"/>
                </a:solidFill>
              </a:rPr>
              <a:t>The learner will develop a free verse poem that is inspired by their torn paper collage.</a:t>
            </a:r>
            <a:endParaRPr i="0" sz="1800" u="sng" cap="none" strike="noStrike">
              <a:solidFill>
                <a:schemeClr val="dk1"/>
              </a:solidFill>
            </a:endParaRPr>
          </a:p>
          <a:p>
            <a:pPr indent="-342900" lvl="0" marL="457200" marR="0" rtl="0" algn="l">
              <a:lnSpc>
                <a:spcPct val="115000"/>
              </a:lnSpc>
              <a:spcBef>
                <a:spcPts val="0"/>
              </a:spcBef>
              <a:spcAft>
                <a:spcPts val="0"/>
              </a:spcAft>
              <a:buClr>
                <a:srgbClr val="000000"/>
              </a:buClr>
              <a:buSzPts val="1800"/>
              <a:buFont typeface="Comfortaa"/>
              <a:buChar char="❏"/>
            </a:pPr>
            <a:r>
              <a:rPr i="0" lang="en" sz="1800" u="sng" cap="none" strike="noStrike">
                <a:solidFill>
                  <a:schemeClr val="dk1"/>
                </a:solidFill>
              </a:rPr>
              <a:t>Visual Arts:</a:t>
            </a:r>
            <a:r>
              <a:rPr i="0" lang="en" sz="2300" u="none" cap="none" strike="noStrike">
                <a:solidFill>
                  <a:schemeClr val="dk1"/>
                </a:solidFill>
              </a:rPr>
              <a:t> </a:t>
            </a:r>
            <a:r>
              <a:rPr i="0" lang="en" sz="1600" u="none" cap="none" strike="noStrike">
                <a:solidFill>
                  <a:schemeClr val="dk1"/>
                </a:solidFill>
              </a:rPr>
              <a:t>The learner will be able to create a representation of a food item using a torn paper mosaic collage of different textured or layered papers.</a:t>
            </a:r>
            <a:endParaRPr i="0" sz="1600" u="none" cap="none" strike="noStrike">
              <a:solidFill>
                <a:schemeClr val="dk1"/>
              </a:solidFill>
            </a:endParaRPr>
          </a:p>
          <a:p>
            <a:pPr indent="0" lvl="0" marL="457200" marR="0" rtl="0" algn="l">
              <a:lnSpc>
                <a:spcPct val="115000"/>
              </a:lnSpc>
              <a:spcBef>
                <a:spcPts val="1200"/>
              </a:spcBef>
              <a:spcAft>
                <a:spcPts val="1200"/>
              </a:spcAft>
              <a:buClr>
                <a:srgbClr val="000000"/>
              </a:buClr>
              <a:buSzPts val="1800"/>
              <a:buFont typeface="Arial"/>
              <a:buNone/>
            </a:pPr>
            <a:r>
              <a:t/>
            </a:r>
            <a:endParaRPr b="0" i="0" sz="1800" u="none" cap="none" strike="noStrike">
              <a:solidFill>
                <a:schemeClr val="dk1"/>
              </a:solidFill>
              <a:latin typeface="Comfortaa"/>
              <a:ea typeface="Comfortaa"/>
              <a:cs typeface="Comfortaa"/>
              <a:sym typeface="Comforta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4"/>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9" name="Google Shape;79;p4"/>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80" name="Google Shape;80;p4"/>
          <p:cNvSpPr txBox="1"/>
          <p:nvPr/>
        </p:nvSpPr>
        <p:spPr>
          <a:xfrm>
            <a:off x="118950" y="394500"/>
            <a:ext cx="8906100" cy="4354500"/>
          </a:xfrm>
          <a:prstGeom prst="rect">
            <a:avLst/>
          </a:prstGeom>
          <a:noFill/>
          <a:ln>
            <a:noFill/>
          </a:ln>
        </p:spPr>
        <p:txBody>
          <a:bodyPr anchorCtr="0" anchor="t" bIns="68575" lIns="68575" spcFirstLastPara="1" rIns="68575" wrap="square" tIns="68575">
            <a:noAutofit/>
          </a:bodyPr>
          <a:lstStyle/>
          <a:p>
            <a:pPr indent="0" lvl="0" marL="0" marR="0" rtl="0" algn="l">
              <a:lnSpc>
                <a:spcPct val="150000"/>
              </a:lnSpc>
              <a:spcBef>
                <a:spcPts val="0"/>
              </a:spcBef>
              <a:spcAft>
                <a:spcPts val="0"/>
              </a:spcAft>
              <a:buClr>
                <a:srgbClr val="000000"/>
              </a:buClr>
              <a:buSzPts val="2200"/>
              <a:buFont typeface="Arial"/>
              <a:buNone/>
            </a:pPr>
            <a:r>
              <a:rPr b="1" i="0" lang="en" sz="2200" u="none" cap="none" strike="noStrike">
                <a:solidFill>
                  <a:srgbClr val="000000"/>
                </a:solidFill>
              </a:rPr>
              <a:t>Big Ideas:</a:t>
            </a:r>
            <a:r>
              <a:rPr b="1" i="0" lang="en" sz="1800" u="none" cap="none" strike="noStrike">
                <a:solidFill>
                  <a:srgbClr val="000000"/>
                </a:solidFill>
              </a:rPr>
              <a:t> </a:t>
            </a:r>
            <a:endParaRPr i="0" sz="1800" u="none" cap="none" strike="noStrike">
              <a:solidFill>
                <a:srgbClr val="000000"/>
              </a:solidFill>
            </a:endParaRPr>
          </a:p>
          <a:p>
            <a:pPr indent="-323850" lvl="0" marL="457200" marR="0" rtl="0" algn="l">
              <a:lnSpc>
                <a:spcPct val="115000"/>
              </a:lnSpc>
              <a:spcBef>
                <a:spcPts val="0"/>
              </a:spcBef>
              <a:spcAft>
                <a:spcPts val="0"/>
              </a:spcAft>
              <a:buClr>
                <a:schemeClr val="dk1"/>
              </a:buClr>
              <a:buSzPts val="1500"/>
              <a:buChar char="❏"/>
            </a:pPr>
            <a:r>
              <a:rPr i="0" lang="en" sz="1500" u="none" cap="none" strike="noStrike">
                <a:solidFill>
                  <a:schemeClr val="dk1"/>
                </a:solidFill>
              </a:rPr>
              <a:t>Visual Art themes: Shape/Form, Unity, Realism, Still life, Collage</a:t>
            </a:r>
            <a:endParaRPr i="0" sz="1500" u="none" cap="none" strike="noStrike">
              <a:solidFill>
                <a:schemeClr val="dk1"/>
              </a:solidFill>
            </a:endParaRPr>
          </a:p>
          <a:p>
            <a:pPr indent="-323850" lvl="0" marL="457200" marR="0" rtl="0" algn="l">
              <a:lnSpc>
                <a:spcPct val="115000"/>
              </a:lnSpc>
              <a:spcBef>
                <a:spcPts val="0"/>
              </a:spcBef>
              <a:spcAft>
                <a:spcPts val="0"/>
              </a:spcAft>
              <a:buClr>
                <a:schemeClr val="dk1"/>
              </a:buClr>
              <a:buSzPts val="1500"/>
              <a:buChar char="❏"/>
            </a:pPr>
            <a:r>
              <a:rPr i="0" lang="en" sz="1500" u="none" cap="none" strike="noStrike">
                <a:solidFill>
                  <a:schemeClr val="dk1"/>
                </a:solidFill>
              </a:rPr>
              <a:t>Social/Cultural Themes: Traditions, </a:t>
            </a:r>
            <a:r>
              <a:rPr lang="en" sz="1500">
                <a:solidFill>
                  <a:schemeClr val="dk1"/>
                </a:solidFill>
              </a:rPr>
              <a:t>R</a:t>
            </a:r>
            <a:r>
              <a:rPr i="0" lang="en" sz="1500" u="none" cap="none" strike="noStrike">
                <a:solidFill>
                  <a:schemeClr val="dk1"/>
                </a:solidFill>
              </a:rPr>
              <a:t>ituals, </a:t>
            </a:r>
            <a:r>
              <a:rPr lang="en" sz="1500">
                <a:solidFill>
                  <a:schemeClr val="dk1"/>
                </a:solidFill>
              </a:rPr>
              <a:t>T</a:t>
            </a:r>
            <a:r>
              <a:rPr i="0" lang="en" sz="1500" u="none" cap="none" strike="noStrike">
                <a:solidFill>
                  <a:schemeClr val="dk1"/>
                </a:solidFill>
              </a:rPr>
              <a:t>astes</a:t>
            </a:r>
            <a:endParaRPr i="0" sz="1500" u="none" cap="none" strike="noStrike">
              <a:solidFill>
                <a:schemeClr val="dk1"/>
              </a:solidFill>
            </a:endParaRPr>
          </a:p>
          <a:p>
            <a:pPr indent="0" lvl="0" marL="0" marR="0" rtl="0" algn="l">
              <a:lnSpc>
                <a:spcPct val="150000"/>
              </a:lnSpc>
              <a:spcBef>
                <a:spcPts val="0"/>
              </a:spcBef>
              <a:spcAft>
                <a:spcPts val="0"/>
              </a:spcAft>
              <a:buClr>
                <a:srgbClr val="000000"/>
              </a:buClr>
              <a:buSzPts val="2200"/>
              <a:buFont typeface="Arial"/>
              <a:buNone/>
            </a:pPr>
            <a:r>
              <a:t/>
            </a:r>
            <a:endParaRPr sz="1600"/>
          </a:p>
          <a:p>
            <a:pPr indent="0" lvl="0" marL="0" marR="0" rtl="0" algn="l">
              <a:lnSpc>
                <a:spcPct val="150000"/>
              </a:lnSpc>
              <a:spcBef>
                <a:spcPts val="0"/>
              </a:spcBef>
              <a:spcAft>
                <a:spcPts val="0"/>
              </a:spcAft>
              <a:buClr>
                <a:srgbClr val="000000"/>
              </a:buClr>
              <a:buSzPts val="2200"/>
              <a:buFont typeface="Arial"/>
              <a:buNone/>
            </a:pPr>
            <a:r>
              <a:rPr b="1" i="0" lang="en" sz="2200" u="none" cap="none" strike="noStrike">
                <a:solidFill>
                  <a:srgbClr val="000000"/>
                </a:solidFill>
              </a:rPr>
              <a:t>Essential Questions: </a:t>
            </a:r>
            <a:endParaRPr b="1" i="0" sz="2200" u="none" cap="none" strike="noStrike">
              <a:solidFill>
                <a:srgbClr val="000000"/>
              </a:solidFill>
            </a:endParaRPr>
          </a:p>
          <a:p>
            <a:pPr indent="-323850" lvl="0" marL="914400" marR="0" rtl="0" algn="l">
              <a:lnSpc>
                <a:spcPct val="115000"/>
              </a:lnSpc>
              <a:spcBef>
                <a:spcPts val="0"/>
              </a:spcBef>
              <a:spcAft>
                <a:spcPts val="0"/>
              </a:spcAft>
              <a:buClr>
                <a:schemeClr val="dk1"/>
              </a:buClr>
              <a:buSzPts val="1500"/>
              <a:buChar char="❏"/>
            </a:pPr>
            <a:r>
              <a:rPr i="0" lang="en" sz="1500" u="none" cap="none" strike="noStrike">
                <a:solidFill>
                  <a:schemeClr val="dk1"/>
                </a:solidFill>
              </a:rPr>
              <a:t>How do we use our senses to explore, investigate and experience the world of food around us? </a:t>
            </a:r>
            <a:endParaRPr b="1" i="0" sz="1500" u="none" cap="none" strike="noStrike">
              <a:solidFill>
                <a:srgbClr val="000000"/>
              </a:solidFill>
            </a:endParaRPr>
          </a:p>
          <a:p>
            <a:pPr indent="-323850" lvl="0" marL="914400" marR="0" rtl="0" algn="l">
              <a:lnSpc>
                <a:spcPct val="115000"/>
              </a:lnSpc>
              <a:spcBef>
                <a:spcPts val="0"/>
              </a:spcBef>
              <a:spcAft>
                <a:spcPts val="0"/>
              </a:spcAft>
              <a:buClr>
                <a:schemeClr val="dk1"/>
              </a:buClr>
              <a:buSzPts val="1500"/>
              <a:buChar char="❏"/>
            </a:pPr>
            <a:r>
              <a:rPr i="0" lang="en" sz="1500" u="none" cap="none" strike="noStrike">
                <a:solidFill>
                  <a:srgbClr val="000000"/>
                </a:solidFill>
              </a:rPr>
              <a:t>What is your favorite food / snack? </a:t>
            </a:r>
            <a:endParaRPr i="0" sz="1500" u="none" cap="none" strike="noStrike">
              <a:solidFill>
                <a:srgbClr val="000000"/>
              </a:solidFill>
            </a:endParaRPr>
          </a:p>
          <a:p>
            <a:pPr indent="-323850" lvl="0" marL="914400" marR="0" rtl="0" algn="l">
              <a:lnSpc>
                <a:spcPct val="115000"/>
              </a:lnSpc>
              <a:spcBef>
                <a:spcPts val="0"/>
              </a:spcBef>
              <a:spcAft>
                <a:spcPts val="0"/>
              </a:spcAft>
              <a:buClr>
                <a:schemeClr val="dk1"/>
              </a:buClr>
              <a:buSzPts val="1500"/>
              <a:buChar char="❏"/>
            </a:pPr>
            <a:r>
              <a:rPr i="0" lang="en" sz="1500" u="none" cap="none" strike="noStrike">
                <a:solidFill>
                  <a:srgbClr val="000000"/>
                </a:solidFill>
              </a:rPr>
              <a:t>What does it look like?</a:t>
            </a:r>
            <a:endParaRPr i="0" sz="1500" u="none" cap="none" strike="noStrike">
              <a:solidFill>
                <a:srgbClr val="000000"/>
              </a:solidFill>
            </a:endParaRPr>
          </a:p>
          <a:p>
            <a:pPr indent="-323850" lvl="0" marL="914400" marR="0" rtl="0" algn="l">
              <a:lnSpc>
                <a:spcPct val="115000"/>
              </a:lnSpc>
              <a:spcBef>
                <a:spcPts val="0"/>
              </a:spcBef>
              <a:spcAft>
                <a:spcPts val="0"/>
              </a:spcAft>
              <a:buClr>
                <a:schemeClr val="dk1"/>
              </a:buClr>
              <a:buSzPts val="1500"/>
              <a:buChar char="❏"/>
            </a:pPr>
            <a:r>
              <a:rPr i="0" lang="en" sz="1500" u="none" cap="none" strike="noStrike">
                <a:solidFill>
                  <a:srgbClr val="000000"/>
                </a:solidFill>
              </a:rPr>
              <a:t>What does it sound like? </a:t>
            </a:r>
            <a:endParaRPr i="0" sz="1500" u="none" cap="none" strike="noStrike">
              <a:solidFill>
                <a:srgbClr val="000000"/>
              </a:solidFill>
            </a:endParaRPr>
          </a:p>
          <a:p>
            <a:pPr indent="-323850" lvl="0" marL="914400" marR="0" rtl="0" algn="l">
              <a:lnSpc>
                <a:spcPct val="115000"/>
              </a:lnSpc>
              <a:spcBef>
                <a:spcPts val="0"/>
              </a:spcBef>
              <a:spcAft>
                <a:spcPts val="0"/>
              </a:spcAft>
              <a:buClr>
                <a:schemeClr val="dk1"/>
              </a:buClr>
              <a:buSzPts val="1500"/>
              <a:buChar char="❏"/>
            </a:pPr>
            <a:r>
              <a:rPr i="0" lang="en" sz="1500" u="none" cap="none" strike="noStrike">
                <a:solidFill>
                  <a:srgbClr val="000000"/>
                </a:solidFill>
              </a:rPr>
              <a:t>What does it smell like? </a:t>
            </a:r>
            <a:endParaRPr i="0" sz="1500" u="none" cap="none" strike="noStrike">
              <a:solidFill>
                <a:srgbClr val="000000"/>
              </a:solidFill>
            </a:endParaRPr>
          </a:p>
          <a:p>
            <a:pPr indent="-323850" lvl="0" marL="914400" marR="0" rtl="0" algn="l">
              <a:lnSpc>
                <a:spcPct val="115000"/>
              </a:lnSpc>
              <a:spcBef>
                <a:spcPts val="0"/>
              </a:spcBef>
              <a:spcAft>
                <a:spcPts val="0"/>
              </a:spcAft>
              <a:buClr>
                <a:schemeClr val="dk1"/>
              </a:buClr>
              <a:buSzPts val="1500"/>
              <a:buChar char="❏"/>
            </a:pPr>
            <a:r>
              <a:rPr i="0" lang="en" sz="1500" u="none" cap="none" strike="noStrike">
                <a:solidFill>
                  <a:srgbClr val="000000"/>
                </a:solidFill>
              </a:rPr>
              <a:t>What does it taste like?</a:t>
            </a:r>
            <a:endParaRPr i="0" sz="1500" u="none" cap="none" strike="noStrike">
              <a:solidFill>
                <a:srgbClr val="000000"/>
              </a:solidFill>
            </a:endParaRPr>
          </a:p>
          <a:p>
            <a:pPr indent="-323850" lvl="0" marL="914400" marR="0" rtl="0" algn="l">
              <a:lnSpc>
                <a:spcPct val="115000"/>
              </a:lnSpc>
              <a:spcBef>
                <a:spcPts val="0"/>
              </a:spcBef>
              <a:spcAft>
                <a:spcPts val="0"/>
              </a:spcAft>
              <a:buClr>
                <a:schemeClr val="dk1"/>
              </a:buClr>
              <a:buSzPts val="1500"/>
              <a:buChar char="❏"/>
            </a:pPr>
            <a:r>
              <a:rPr i="0" lang="en" sz="1500" u="none" cap="none" strike="noStrike">
                <a:solidFill>
                  <a:srgbClr val="000000"/>
                </a:solidFill>
              </a:rPr>
              <a:t>What does it feel like? </a:t>
            </a:r>
            <a:endParaRPr i="0" sz="1500" u="none" cap="none" strike="noStrike">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5"/>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86" name="Google Shape;86;p5"/>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87" name="Google Shape;87;p5"/>
          <p:cNvSpPr txBox="1"/>
          <p:nvPr/>
        </p:nvSpPr>
        <p:spPr>
          <a:xfrm>
            <a:off x="3980550" y="400819"/>
            <a:ext cx="4925400" cy="9450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Calibri"/>
              <a:ea typeface="Calibri"/>
              <a:cs typeface="Calibri"/>
              <a:sym typeface="Calibri"/>
            </a:endParaRPr>
          </a:p>
        </p:txBody>
      </p:sp>
      <p:sp>
        <p:nvSpPr>
          <p:cNvPr id="88" name="Google Shape;88;p5"/>
          <p:cNvSpPr txBox="1"/>
          <p:nvPr/>
        </p:nvSpPr>
        <p:spPr>
          <a:xfrm>
            <a:off x="172600" y="1174050"/>
            <a:ext cx="8733300" cy="3534300"/>
          </a:xfrm>
          <a:prstGeom prst="rect">
            <a:avLst/>
          </a:prstGeom>
          <a:noFill/>
          <a:ln>
            <a:noFill/>
          </a:ln>
        </p:spPr>
        <p:txBody>
          <a:bodyPr anchorCtr="0" anchor="t" bIns="68575" lIns="68575" spcFirstLastPara="1" rIns="68575" wrap="square" tIns="68575">
            <a:noAutofit/>
          </a:bodyPr>
          <a:lstStyle/>
          <a:p>
            <a:pPr indent="0" lvl="0" marL="0" marR="0" rtl="0" algn="l">
              <a:lnSpc>
                <a:spcPct val="115000"/>
              </a:lnSpc>
              <a:spcBef>
                <a:spcPts val="0"/>
              </a:spcBef>
              <a:spcAft>
                <a:spcPts val="0"/>
              </a:spcAft>
              <a:buClr>
                <a:schemeClr val="dk1"/>
              </a:buClr>
              <a:buSzPts val="1100"/>
              <a:buFont typeface="Arial"/>
              <a:buNone/>
            </a:pPr>
            <a:r>
              <a:rPr i="0" lang="en" sz="2000" u="none" cap="none" strike="noStrike">
                <a:solidFill>
                  <a:schemeClr val="dk1"/>
                </a:solidFill>
              </a:rPr>
              <a:t> </a:t>
            </a:r>
            <a:r>
              <a:rPr i="0" lang="en" sz="2000" u="sng" cap="none" strike="noStrike">
                <a:solidFill>
                  <a:schemeClr val="dk1"/>
                </a:solidFill>
              </a:rPr>
              <a:t>3rd grade VA:Cr2.3.3a</a:t>
            </a:r>
            <a:r>
              <a:rPr i="0" lang="en" sz="2000" u="none" cap="none" strike="noStrike">
                <a:solidFill>
                  <a:schemeClr val="dk1"/>
                </a:solidFill>
              </a:rPr>
              <a:t> </a:t>
            </a:r>
            <a:endParaRPr i="0" sz="20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i="0" lang="en" sz="2000" u="none" cap="none" strike="noStrike">
                <a:solidFill>
                  <a:schemeClr val="dk1"/>
                </a:solidFill>
              </a:rPr>
              <a:t>Individually or collaboratively construct representations, diagrams, or maps of places that are part of everyday life.</a:t>
            </a:r>
            <a:endParaRPr i="0" sz="20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i="0" sz="20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i="0" lang="en" sz="2000" u="sng" cap="none" strike="noStrike">
                <a:solidFill>
                  <a:schemeClr val="dk1"/>
                </a:solidFill>
              </a:rPr>
              <a:t>3rd grade Writing Standard</a:t>
            </a:r>
            <a:endParaRPr i="0" sz="2000" u="sng"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i="0" lang="en" sz="2000" u="none" cap="none" strike="noStrike">
                <a:solidFill>
                  <a:schemeClr val="dk1"/>
                </a:solidFill>
              </a:rPr>
              <a:t>Text Types and Purposes</a:t>
            </a:r>
            <a:endParaRPr i="0" sz="20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i="0" lang="en" sz="2000" u="none" cap="none" strike="noStrike">
                <a:solidFill>
                  <a:schemeClr val="dk1"/>
                </a:solidFill>
              </a:rPr>
              <a:t>1. Write opinion pieces on topic supporting a point of view with reasons</a:t>
            </a:r>
            <a:endParaRPr i="0" sz="20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b="1" i="0" sz="11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800"/>
              </a:spcAft>
              <a:buClr>
                <a:srgbClr val="000000"/>
              </a:buClr>
              <a:buSzPts val="2000"/>
              <a:buFont typeface="Arial"/>
              <a:buNone/>
            </a:pPr>
            <a:r>
              <a:t/>
            </a:r>
            <a:endParaRPr b="0" i="0" sz="2000" u="none" cap="none" strike="noStrike">
              <a:solidFill>
                <a:srgbClr val="000000"/>
              </a:solidFill>
              <a:latin typeface="Comfortaa"/>
              <a:ea typeface="Comfortaa"/>
              <a:cs typeface="Comfortaa"/>
              <a:sym typeface="Comfortaa"/>
            </a:endParaRPr>
          </a:p>
        </p:txBody>
      </p:sp>
      <p:sp>
        <p:nvSpPr>
          <p:cNvPr id="89" name="Google Shape;89;p5"/>
          <p:cNvSpPr txBox="1"/>
          <p:nvPr/>
        </p:nvSpPr>
        <p:spPr>
          <a:xfrm>
            <a:off x="172600" y="400825"/>
            <a:ext cx="8733300" cy="9450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600"/>
              <a:buFont typeface="Arial"/>
              <a:buNone/>
            </a:pPr>
            <a:r>
              <a:rPr b="1" i="0" lang="en" sz="2600" u="none" cap="none" strike="noStrike">
                <a:solidFill>
                  <a:srgbClr val="000000"/>
                </a:solidFill>
              </a:rPr>
              <a:t>National Standards Domain(s): Create</a:t>
            </a:r>
            <a:endParaRPr b="1" i="0" sz="2600" u="none" cap="none" strike="noStrike">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6"/>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95" name="Google Shape;95;p6"/>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96" name="Google Shape;96;p6"/>
          <p:cNvSpPr txBox="1"/>
          <p:nvPr/>
        </p:nvSpPr>
        <p:spPr>
          <a:xfrm>
            <a:off x="141400" y="164975"/>
            <a:ext cx="8908200" cy="4543200"/>
          </a:xfrm>
          <a:prstGeom prst="rect">
            <a:avLst/>
          </a:prstGeom>
          <a:noFill/>
          <a:ln>
            <a:noFill/>
          </a:ln>
        </p:spPr>
        <p:txBody>
          <a:bodyPr anchorCtr="0" anchor="t" bIns="68575" lIns="68575" spcFirstLastPara="1" rIns="68575" wrap="square" tIns="68575">
            <a:noAutofit/>
          </a:bodyPr>
          <a:lstStyle/>
          <a:p>
            <a:pPr indent="0" lvl="0" marL="457200" marR="0" rtl="0" algn="l">
              <a:lnSpc>
                <a:spcPct val="100000"/>
              </a:lnSpc>
              <a:spcBef>
                <a:spcPts val="800"/>
              </a:spcBef>
              <a:spcAft>
                <a:spcPts val="800"/>
              </a:spcAft>
              <a:buClr>
                <a:srgbClr val="000000"/>
              </a:buClr>
              <a:buSzPts val="2700"/>
              <a:buFont typeface="Arial"/>
              <a:buNone/>
            </a:pPr>
            <a:r>
              <a:t/>
            </a:r>
            <a:endParaRPr b="0" i="0" sz="2700" u="none" cap="none" strike="noStrike">
              <a:solidFill>
                <a:srgbClr val="000000"/>
              </a:solidFill>
              <a:latin typeface="Comfortaa"/>
              <a:ea typeface="Comfortaa"/>
              <a:cs typeface="Comfortaa"/>
              <a:sym typeface="Comfortaa"/>
            </a:endParaRPr>
          </a:p>
        </p:txBody>
      </p:sp>
      <p:sp>
        <p:nvSpPr>
          <p:cNvPr id="97" name="Google Shape;97;p6"/>
          <p:cNvSpPr txBox="1"/>
          <p:nvPr/>
        </p:nvSpPr>
        <p:spPr>
          <a:xfrm>
            <a:off x="4572000" y="1670025"/>
            <a:ext cx="4392600" cy="2540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700"/>
              <a:buFont typeface="Arial"/>
              <a:buNone/>
            </a:pPr>
            <a:r>
              <a:rPr lang="en" sz="2000"/>
              <a:t>Ross Jahnke </a:t>
            </a:r>
            <a:endParaRPr sz="2000"/>
          </a:p>
          <a:p>
            <a:pPr indent="0" lvl="0" marL="0" marR="0" rtl="0" algn="l">
              <a:lnSpc>
                <a:spcPct val="100000"/>
              </a:lnSpc>
              <a:spcBef>
                <a:spcPts val="0"/>
              </a:spcBef>
              <a:spcAft>
                <a:spcPts val="0"/>
              </a:spcAft>
              <a:buClr>
                <a:srgbClr val="000000"/>
              </a:buClr>
              <a:buSzPts val="3700"/>
              <a:buFont typeface="Arial"/>
              <a:buNone/>
            </a:pPr>
            <a:r>
              <a:rPr i="1" lang="en" sz="2000"/>
              <a:t>Fries With That?</a:t>
            </a:r>
            <a:r>
              <a:rPr lang="en" sz="2000"/>
              <a:t>, 2005</a:t>
            </a:r>
            <a:endParaRPr sz="2000"/>
          </a:p>
          <a:p>
            <a:pPr indent="0" lvl="0" marL="0" marR="0" rtl="0" algn="l">
              <a:lnSpc>
                <a:spcPct val="100000"/>
              </a:lnSpc>
              <a:spcBef>
                <a:spcPts val="0"/>
              </a:spcBef>
              <a:spcAft>
                <a:spcPts val="0"/>
              </a:spcAft>
              <a:buClr>
                <a:srgbClr val="000000"/>
              </a:buClr>
              <a:buSzPts val="3700"/>
              <a:buFont typeface="Arial"/>
              <a:buNone/>
            </a:pPr>
            <a:r>
              <a:rPr lang="en" sz="2000"/>
              <a:t>Edition 1/22</a:t>
            </a:r>
            <a:endParaRPr sz="2000"/>
          </a:p>
          <a:p>
            <a:pPr indent="0" lvl="0" marL="0" marR="0" rtl="0" algn="l">
              <a:lnSpc>
                <a:spcPct val="100000"/>
              </a:lnSpc>
              <a:spcBef>
                <a:spcPts val="0"/>
              </a:spcBef>
              <a:spcAft>
                <a:spcPts val="0"/>
              </a:spcAft>
              <a:buClr>
                <a:srgbClr val="000000"/>
              </a:buClr>
              <a:buSzPts val="3700"/>
              <a:buFont typeface="Arial"/>
              <a:buNone/>
            </a:pPr>
            <a:r>
              <a:rPr lang="en" sz="2000"/>
              <a:t>Woodcut on hand-made paper</a:t>
            </a:r>
            <a:endParaRPr sz="2000"/>
          </a:p>
          <a:p>
            <a:pPr indent="0" lvl="0" marL="0" marR="0" rtl="0" algn="l">
              <a:lnSpc>
                <a:spcPct val="100000"/>
              </a:lnSpc>
              <a:spcBef>
                <a:spcPts val="0"/>
              </a:spcBef>
              <a:spcAft>
                <a:spcPts val="0"/>
              </a:spcAft>
              <a:buClr>
                <a:srgbClr val="000000"/>
              </a:buClr>
              <a:buSzPts val="3700"/>
              <a:buFont typeface="Arial"/>
              <a:buNone/>
            </a:pPr>
            <a:r>
              <a:rPr lang="en" sz="2000"/>
              <a:t>H-32.125 W-26.375 inches</a:t>
            </a:r>
            <a:endParaRPr sz="2000"/>
          </a:p>
          <a:p>
            <a:pPr indent="0" lvl="0" marL="0" marR="0" rtl="0" algn="l">
              <a:lnSpc>
                <a:spcPct val="100000"/>
              </a:lnSpc>
              <a:spcBef>
                <a:spcPts val="0"/>
              </a:spcBef>
              <a:spcAft>
                <a:spcPts val="0"/>
              </a:spcAft>
              <a:buClr>
                <a:srgbClr val="000000"/>
              </a:buClr>
              <a:buSzPts val="3700"/>
              <a:buFont typeface="Arial"/>
              <a:buNone/>
            </a:pPr>
            <a:r>
              <a:t/>
            </a:r>
            <a:endParaRPr sz="2000"/>
          </a:p>
          <a:p>
            <a:pPr indent="0" lvl="0" marL="0" marR="0" rtl="0" algn="l">
              <a:lnSpc>
                <a:spcPct val="100000"/>
              </a:lnSpc>
              <a:spcBef>
                <a:spcPts val="0"/>
              </a:spcBef>
              <a:spcAft>
                <a:spcPts val="0"/>
              </a:spcAft>
              <a:buClr>
                <a:srgbClr val="000000"/>
              </a:buClr>
              <a:buSzPts val="3700"/>
              <a:buFont typeface="Arial"/>
              <a:buNone/>
            </a:pPr>
            <a:r>
              <a:rPr lang="en" sz="2000"/>
              <a:t>Marais Press Print Collection</a:t>
            </a:r>
            <a:endParaRPr sz="2000"/>
          </a:p>
          <a:p>
            <a:pPr indent="0" lvl="0" marL="0" marR="0" rtl="0" algn="l">
              <a:lnSpc>
                <a:spcPct val="100000"/>
              </a:lnSpc>
              <a:spcBef>
                <a:spcPts val="0"/>
              </a:spcBef>
              <a:spcAft>
                <a:spcPts val="0"/>
              </a:spcAft>
              <a:buClr>
                <a:srgbClr val="000000"/>
              </a:buClr>
              <a:buSzPts val="3700"/>
              <a:buFont typeface="Arial"/>
              <a:buNone/>
            </a:pPr>
            <a:r>
              <a:rPr lang="en" sz="2000"/>
              <a:t>Gift of Brian Kelly</a:t>
            </a:r>
            <a:endParaRPr sz="2000"/>
          </a:p>
          <a:p>
            <a:pPr indent="0" lvl="0" marL="0" marR="0" rtl="0" algn="l">
              <a:lnSpc>
                <a:spcPct val="100000"/>
              </a:lnSpc>
              <a:spcBef>
                <a:spcPts val="0"/>
              </a:spcBef>
              <a:spcAft>
                <a:spcPts val="0"/>
              </a:spcAft>
              <a:buClr>
                <a:srgbClr val="000000"/>
              </a:buClr>
              <a:buSzPts val="3700"/>
              <a:buFont typeface="Arial"/>
              <a:buNone/>
            </a:pPr>
            <a:r>
              <a:rPr lang="en" sz="2000"/>
              <a:t>2010.08.53</a:t>
            </a:r>
            <a:endParaRPr sz="2000"/>
          </a:p>
          <a:p>
            <a:pPr indent="0" lvl="0" marL="0" marR="0" rtl="0" algn="l">
              <a:lnSpc>
                <a:spcPct val="100000"/>
              </a:lnSpc>
              <a:spcBef>
                <a:spcPts val="0"/>
              </a:spcBef>
              <a:spcAft>
                <a:spcPts val="0"/>
              </a:spcAft>
              <a:buClr>
                <a:srgbClr val="000000"/>
              </a:buClr>
              <a:buSzPts val="3700"/>
              <a:buFont typeface="Arial"/>
              <a:buNone/>
            </a:pPr>
            <a:r>
              <a:t/>
            </a:r>
            <a:endParaRPr sz="2800">
              <a:latin typeface="Comfortaa"/>
              <a:ea typeface="Comfortaa"/>
              <a:cs typeface="Comfortaa"/>
              <a:sym typeface="Comfortaa"/>
            </a:endParaRPr>
          </a:p>
        </p:txBody>
      </p:sp>
      <p:pic>
        <p:nvPicPr>
          <p:cNvPr id="98" name="Google Shape;98;p6"/>
          <p:cNvPicPr preferRelativeResize="0"/>
          <p:nvPr/>
        </p:nvPicPr>
        <p:blipFill rotWithShape="1">
          <a:blip r:embed="rId3">
            <a:alphaModFix/>
          </a:blip>
          <a:srcRect b="7218" l="0" r="0" t="0"/>
          <a:stretch/>
        </p:blipFill>
        <p:spPr>
          <a:xfrm>
            <a:off x="470200" y="164975"/>
            <a:ext cx="3627256" cy="45432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7"/>
          <p:cNvSpPr/>
          <p:nvPr/>
        </p:nvSpPr>
        <p:spPr>
          <a:xfrm>
            <a:off x="0" y="487139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04" name="Google Shape;104;p7"/>
          <p:cNvSpPr txBox="1"/>
          <p:nvPr/>
        </p:nvSpPr>
        <p:spPr>
          <a:xfrm>
            <a:off x="4253175" y="405382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05" name="Google Shape;105;p7"/>
          <p:cNvSpPr txBox="1"/>
          <p:nvPr/>
        </p:nvSpPr>
        <p:spPr>
          <a:xfrm>
            <a:off x="212150" y="77450"/>
            <a:ext cx="8693700" cy="7395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600"/>
              <a:buFont typeface="Arial"/>
              <a:buNone/>
            </a:pPr>
            <a:r>
              <a:rPr b="1" i="0" lang="en" sz="2400" u="none" cap="none" strike="noStrike">
                <a:solidFill>
                  <a:srgbClr val="000000"/>
                </a:solidFill>
              </a:rPr>
              <a:t>Historical Context/Connections</a:t>
            </a:r>
            <a:endParaRPr b="1" i="0" sz="2400" u="none" cap="none" strike="noStrike">
              <a:solidFill>
                <a:srgbClr val="000000"/>
              </a:solidFill>
            </a:endParaRPr>
          </a:p>
        </p:txBody>
      </p:sp>
      <p:sp>
        <p:nvSpPr>
          <p:cNvPr id="106" name="Google Shape;106;p7"/>
          <p:cNvSpPr txBox="1"/>
          <p:nvPr/>
        </p:nvSpPr>
        <p:spPr>
          <a:xfrm>
            <a:off x="212150" y="816950"/>
            <a:ext cx="8693700" cy="3969600"/>
          </a:xfrm>
          <a:prstGeom prst="rect">
            <a:avLst/>
          </a:prstGeom>
          <a:noFill/>
          <a:ln>
            <a:noFill/>
          </a:ln>
        </p:spPr>
        <p:txBody>
          <a:bodyPr anchorCtr="0" anchor="t" bIns="68575" lIns="68575" spcFirstLastPara="1" rIns="68575" wrap="square" tIns="68575">
            <a:noAutofit/>
          </a:bodyPr>
          <a:lstStyle/>
          <a:p>
            <a:pPr indent="-323850" lvl="0" marL="457200" marR="0" rtl="0" algn="l">
              <a:lnSpc>
                <a:spcPct val="115000"/>
              </a:lnSpc>
              <a:spcBef>
                <a:spcPts val="1200"/>
              </a:spcBef>
              <a:spcAft>
                <a:spcPts val="0"/>
              </a:spcAft>
              <a:buClr>
                <a:schemeClr val="dk1"/>
              </a:buClr>
              <a:buSzPts val="1500"/>
              <a:buChar char="❏"/>
            </a:pPr>
            <a:r>
              <a:rPr i="0" lang="en" sz="1500" u="none" cap="none" strike="noStrike">
                <a:solidFill>
                  <a:schemeClr val="dk1"/>
                </a:solidFill>
              </a:rPr>
              <a:t>Ross Jahnke is a professor and art interim department head at Nicholls State University. He is b</a:t>
            </a:r>
            <a:r>
              <a:rPr i="0" lang="en" sz="1500" u="none" cap="none" strike="noStrike">
                <a:solidFill>
                  <a:schemeClr val="dk1"/>
                </a:solidFill>
                <a:highlight>
                  <a:srgbClr val="FFFFFF"/>
                </a:highlight>
              </a:rPr>
              <a:t>oth a printmaker and a painter whose work has been exhibited throughout the United States. Jahnke is a recipient of the Louisiana Division of Art Fellowship and has received numerous grants for visual art projects.</a:t>
            </a:r>
            <a:endParaRPr i="0" sz="1500" u="none" cap="none" strike="noStrike">
              <a:solidFill>
                <a:schemeClr val="dk1"/>
              </a:solidFill>
              <a:highlight>
                <a:srgbClr val="FFFFFF"/>
              </a:highlight>
            </a:endParaRPr>
          </a:p>
          <a:p>
            <a:pPr indent="0" lvl="0" marL="457200" marR="0" rtl="0" algn="l">
              <a:lnSpc>
                <a:spcPct val="115000"/>
              </a:lnSpc>
              <a:spcBef>
                <a:spcPts val="1200"/>
              </a:spcBef>
              <a:spcAft>
                <a:spcPts val="0"/>
              </a:spcAft>
              <a:buClr>
                <a:srgbClr val="000000"/>
              </a:buClr>
              <a:buSzPts val="1300"/>
              <a:buFont typeface="Arial"/>
              <a:buNone/>
            </a:pPr>
            <a:r>
              <a:t/>
            </a:r>
            <a:endParaRPr i="0" sz="1500" u="none" cap="none" strike="noStrike">
              <a:solidFill>
                <a:schemeClr val="dk1"/>
              </a:solidFill>
              <a:highlight>
                <a:srgbClr val="FFFFFF"/>
              </a:highlight>
            </a:endParaRPr>
          </a:p>
          <a:p>
            <a:pPr indent="-323850" lvl="0" marL="457200" marR="0" rtl="0" algn="l">
              <a:lnSpc>
                <a:spcPct val="115000"/>
              </a:lnSpc>
              <a:spcBef>
                <a:spcPts val="0"/>
              </a:spcBef>
              <a:spcAft>
                <a:spcPts val="0"/>
              </a:spcAft>
              <a:buClr>
                <a:schemeClr val="dk1"/>
              </a:buClr>
              <a:buSzPts val="1500"/>
              <a:buChar char="❏"/>
            </a:pPr>
            <a:r>
              <a:rPr i="0" lang="en" sz="1500" u="none" cap="none" strike="noStrike">
                <a:solidFill>
                  <a:schemeClr val="dk1"/>
                </a:solidFill>
              </a:rPr>
              <a:t>Jahnke used the technique of </a:t>
            </a:r>
            <a:r>
              <a:rPr lang="en" sz="1500">
                <a:solidFill>
                  <a:schemeClr val="dk1"/>
                </a:solidFill>
              </a:rPr>
              <a:t>w</a:t>
            </a:r>
            <a:r>
              <a:rPr i="0" lang="en" sz="1500" u="none" cap="none" strike="noStrike">
                <a:solidFill>
                  <a:schemeClr val="dk1"/>
                </a:solidFill>
              </a:rPr>
              <a:t>oodcut </a:t>
            </a:r>
            <a:r>
              <a:rPr lang="en" sz="1500">
                <a:solidFill>
                  <a:schemeClr val="dk1"/>
                </a:solidFill>
              </a:rPr>
              <a:t>p</a:t>
            </a:r>
            <a:r>
              <a:rPr i="0" lang="en" sz="1500" u="none" cap="none" strike="noStrike">
                <a:solidFill>
                  <a:schemeClr val="dk1"/>
                </a:solidFill>
              </a:rPr>
              <a:t>rintmaking on </a:t>
            </a:r>
            <a:r>
              <a:rPr lang="en" sz="1500">
                <a:solidFill>
                  <a:schemeClr val="dk1"/>
                </a:solidFill>
              </a:rPr>
              <a:t>handmade</a:t>
            </a:r>
            <a:r>
              <a:rPr i="0" lang="en" sz="1500" u="none" cap="none" strike="noStrike">
                <a:solidFill>
                  <a:schemeClr val="dk1"/>
                </a:solidFill>
              </a:rPr>
              <a:t> paper for this piece of artwork. He hand-made the paper, drew an image on a block of wood, then carved out the negative spaces.  Incidentally, what is left is a stamp of the image. </a:t>
            </a:r>
            <a:r>
              <a:rPr lang="en" sz="1500">
                <a:solidFill>
                  <a:schemeClr val="dk1"/>
                </a:solidFill>
              </a:rPr>
              <a:t>He then rolled </a:t>
            </a:r>
            <a:r>
              <a:rPr i="0" lang="en" sz="1500" u="none" cap="none" strike="noStrike">
                <a:solidFill>
                  <a:schemeClr val="dk1"/>
                </a:solidFill>
              </a:rPr>
              <a:t>ink with a roller over the woodcut.  He then applied pressure and transferred the image </a:t>
            </a:r>
            <a:r>
              <a:rPr lang="en" sz="1500">
                <a:solidFill>
                  <a:schemeClr val="dk1"/>
                </a:solidFill>
              </a:rPr>
              <a:t>onto the</a:t>
            </a:r>
            <a:r>
              <a:rPr i="0" lang="en" sz="1500" u="none" cap="none" strike="noStrike">
                <a:solidFill>
                  <a:schemeClr val="dk1"/>
                </a:solidFill>
              </a:rPr>
              <a:t> paper. To add more depth, he had to carve out multiple stamps to layer it on the hand-made piece of paper.</a:t>
            </a:r>
            <a:endParaRPr i="0" sz="1500" u="none" cap="none" strike="noStrike">
              <a:solidFill>
                <a:schemeClr val="dk1"/>
              </a:solidFill>
            </a:endParaRPr>
          </a:p>
          <a:p>
            <a:pPr indent="0" lvl="0" marL="457200" marR="0" rtl="0" algn="l">
              <a:lnSpc>
                <a:spcPct val="115000"/>
              </a:lnSpc>
              <a:spcBef>
                <a:spcPts val="0"/>
              </a:spcBef>
              <a:spcAft>
                <a:spcPts val="0"/>
              </a:spcAft>
              <a:buClr>
                <a:srgbClr val="000000"/>
              </a:buClr>
              <a:buSzPts val="1300"/>
              <a:buFont typeface="Arial"/>
              <a:buNone/>
            </a:pPr>
            <a:r>
              <a:rPr i="0" lang="en" sz="1500" u="none" cap="none" strike="noStrike">
                <a:solidFill>
                  <a:schemeClr val="dk1"/>
                </a:solidFill>
              </a:rPr>
              <a:t>  </a:t>
            </a:r>
            <a:endParaRPr i="0" sz="1500" u="none" cap="none" strike="noStrike">
              <a:solidFill>
                <a:schemeClr val="dk1"/>
              </a:solidFill>
            </a:endParaRPr>
          </a:p>
          <a:p>
            <a:pPr indent="-323850" lvl="0" marL="457200" marR="0" rtl="0" algn="l">
              <a:lnSpc>
                <a:spcPct val="115000"/>
              </a:lnSpc>
              <a:spcBef>
                <a:spcPts val="0"/>
              </a:spcBef>
              <a:spcAft>
                <a:spcPts val="0"/>
              </a:spcAft>
              <a:buClr>
                <a:schemeClr val="dk1"/>
              </a:buClr>
              <a:buSzPts val="1500"/>
              <a:buChar char="❏"/>
            </a:pPr>
            <a:r>
              <a:rPr i="0" lang="en" sz="1500" u="none" cap="none" strike="noStrike">
                <a:solidFill>
                  <a:schemeClr val="dk1"/>
                </a:solidFill>
              </a:rPr>
              <a:t>Allowing the students to create an original work of art using paper was something that I thought they would enjoy.</a:t>
            </a:r>
            <a:endParaRPr i="0" sz="1500" u="none" cap="none" strike="noStrike">
              <a:solidFill>
                <a:schemeClr val="dk1"/>
              </a:solidFill>
            </a:endParaRPr>
          </a:p>
          <a:p>
            <a:pPr indent="0" lvl="0" marL="457200" marR="0" rtl="0" algn="l">
              <a:lnSpc>
                <a:spcPct val="100000"/>
              </a:lnSpc>
              <a:spcBef>
                <a:spcPts val="1200"/>
              </a:spcBef>
              <a:spcAft>
                <a:spcPts val="0"/>
              </a:spcAft>
              <a:buClr>
                <a:srgbClr val="000000"/>
              </a:buClr>
              <a:buSzPts val="1100"/>
              <a:buFont typeface="Arial"/>
              <a:buNone/>
            </a:pPr>
            <a:r>
              <a:t/>
            </a:r>
            <a:endParaRPr b="0" i="0" sz="1100" u="none" cap="none" strike="noStrike">
              <a:solidFill>
                <a:srgbClr val="000000"/>
              </a:solidFill>
              <a:latin typeface="Comfortaa"/>
              <a:ea typeface="Comfortaa"/>
              <a:cs typeface="Comfortaa"/>
              <a:sym typeface="Comforta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8"/>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12" name="Google Shape;112;p8"/>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13" name="Google Shape;113;p8"/>
          <p:cNvSpPr txBox="1"/>
          <p:nvPr/>
        </p:nvSpPr>
        <p:spPr>
          <a:xfrm>
            <a:off x="170850" y="144525"/>
            <a:ext cx="8802300" cy="9450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400"/>
              <a:buFont typeface="Arial"/>
              <a:buNone/>
            </a:pPr>
            <a:r>
              <a:rPr b="1" i="0" lang="en" sz="2400" u="none" cap="none" strike="noStrike">
                <a:solidFill>
                  <a:srgbClr val="000000"/>
                </a:solidFill>
              </a:rPr>
              <a:t>Studio Connection</a:t>
            </a:r>
            <a:r>
              <a:rPr b="1" lang="en" sz="2400"/>
              <a:t>s</a:t>
            </a:r>
            <a:endParaRPr b="1" i="0" sz="2400" u="none" cap="none" strike="noStrike">
              <a:solidFill>
                <a:srgbClr val="000000"/>
              </a:solidFill>
            </a:endParaRPr>
          </a:p>
        </p:txBody>
      </p:sp>
      <p:sp>
        <p:nvSpPr>
          <p:cNvPr id="114" name="Google Shape;114;p8"/>
          <p:cNvSpPr txBox="1"/>
          <p:nvPr/>
        </p:nvSpPr>
        <p:spPr>
          <a:xfrm>
            <a:off x="115075" y="1089525"/>
            <a:ext cx="8906100" cy="3685800"/>
          </a:xfrm>
          <a:prstGeom prst="rect">
            <a:avLst/>
          </a:prstGeom>
          <a:noFill/>
          <a:ln>
            <a:noFill/>
          </a:ln>
        </p:spPr>
        <p:txBody>
          <a:bodyPr anchorCtr="0" anchor="t" bIns="68575" lIns="68575" spcFirstLastPara="1" rIns="68575" wrap="square" tIns="68575">
            <a:noAutofit/>
          </a:bodyPr>
          <a:lstStyle/>
          <a:p>
            <a:pPr indent="0" lvl="0" marL="457200" marR="0" rtl="0" algn="l">
              <a:lnSpc>
                <a:spcPct val="115000"/>
              </a:lnSpc>
              <a:spcBef>
                <a:spcPts val="0"/>
              </a:spcBef>
              <a:spcAft>
                <a:spcPts val="0"/>
              </a:spcAft>
              <a:buNone/>
            </a:pPr>
            <a:r>
              <a:t/>
            </a:r>
            <a:endParaRPr sz="2000">
              <a:solidFill>
                <a:schemeClr val="dk1"/>
              </a:solidFill>
            </a:endParaRPr>
          </a:p>
          <a:p>
            <a:pPr indent="0" lvl="0" marL="457200" marR="0" rtl="0" algn="l">
              <a:lnSpc>
                <a:spcPct val="115000"/>
              </a:lnSpc>
              <a:spcBef>
                <a:spcPts val="0"/>
              </a:spcBef>
              <a:spcAft>
                <a:spcPts val="0"/>
              </a:spcAft>
              <a:buNone/>
            </a:pPr>
            <a:r>
              <a:rPr i="0" lang="en" sz="2000" u="none" cap="none" strike="noStrike">
                <a:solidFill>
                  <a:schemeClr val="dk1"/>
                </a:solidFill>
              </a:rPr>
              <a:t>The media of torn paper being layered will allow the students to work on kinesthetic fine motor skills.  The technique will allow students that are not comfortable with painting or drawing to create an artistic work that is personal and relevant to their li</a:t>
            </a:r>
            <a:r>
              <a:rPr lang="en" sz="2000">
                <a:solidFill>
                  <a:schemeClr val="dk1"/>
                </a:solidFill>
              </a:rPr>
              <a:t>ves</a:t>
            </a:r>
            <a:r>
              <a:rPr i="0" lang="en" sz="2000" u="none" cap="none" strike="noStrike">
                <a:solidFill>
                  <a:schemeClr val="dk1"/>
                </a:solidFill>
              </a:rPr>
              <a:t>. Being given the freedom to write a free verse poem about their artistic food creation will allow students to have ownership of the entire project.</a:t>
            </a:r>
            <a:endParaRPr i="0" sz="3400" u="none" cap="none" strike="noStrike">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9"/>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i="0" sz="1400" u="none" cap="none" strike="noStrike">
              <a:solidFill>
                <a:schemeClr val="lt1"/>
              </a:solidFill>
            </a:endParaRPr>
          </a:p>
        </p:txBody>
      </p:sp>
      <p:sp>
        <p:nvSpPr>
          <p:cNvPr id="120" name="Google Shape;120;p9"/>
          <p:cNvSpPr txBox="1"/>
          <p:nvPr/>
        </p:nvSpPr>
        <p:spPr>
          <a:xfrm>
            <a:off x="78750" y="433763"/>
            <a:ext cx="8986500" cy="9450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700"/>
              <a:buFont typeface="Arial"/>
              <a:buNone/>
            </a:pPr>
            <a:r>
              <a:rPr b="1" i="0" lang="en" sz="2700" u="none" cap="none" strike="noStrike">
                <a:solidFill>
                  <a:srgbClr val="000000"/>
                </a:solidFill>
              </a:rPr>
              <a:t>Materials List</a:t>
            </a:r>
            <a:endParaRPr b="1" i="0" sz="2700" u="none" cap="none" strike="noStrike">
              <a:solidFill>
                <a:srgbClr val="000000"/>
              </a:solidFill>
            </a:endParaRPr>
          </a:p>
        </p:txBody>
      </p:sp>
      <p:sp>
        <p:nvSpPr>
          <p:cNvPr id="121" name="Google Shape;121;p9"/>
          <p:cNvSpPr txBox="1"/>
          <p:nvPr/>
        </p:nvSpPr>
        <p:spPr>
          <a:xfrm>
            <a:off x="712650" y="1378772"/>
            <a:ext cx="7718700" cy="2936700"/>
          </a:xfrm>
          <a:prstGeom prst="rect">
            <a:avLst/>
          </a:prstGeom>
          <a:noFill/>
          <a:ln>
            <a:noFill/>
          </a:ln>
        </p:spPr>
        <p:txBody>
          <a:bodyPr anchorCtr="0" anchor="t" bIns="68575" lIns="68575" spcFirstLastPara="1" rIns="68575" wrap="square" tIns="68575">
            <a:noAutofit/>
          </a:bodyPr>
          <a:lstStyle/>
          <a:p>
            <a:pPr indent="-381000" lvl="0" marL="457200" marR="0" rtl="0" algn="l">
              <a:lnSpc>
                <a:spcPct val="150000"/>
              </a:lnSpc>
              <a:spcBef>
                <a:spcPts val="0"/>
              </a:spcBef>
              <a:spcAft>
                <a:spcPts val="0"/>
              </a:spcAft>
              <a:buClr>
                <a:srgbClr val="000000"/>
              </a:buClr>
              <a:buSzPts val="2400"/>
              <a:buChar char="❏"/>
            </a:pPr>
            <a:r>
              <a:rPr i="0" lang="en" sz="2400" u="none" cap="none" strike="noStrike">
                <a:solidFill>
                  <a:srgbClr val="000000"/>
                </a:solidFill>
              </a:rPr>
              <a:t>Scrap construction paper / whole construction paper  </a:t>
            </a:r>
            <a:endParaRPr i="0" sz="2400" u="none" cap="none" strike="noStrike">
              <a:solidFill>
                <a:srgbClr val="000000"/>
              </a:solidFill>
            </a:endParaRPr>
          </a:p>
          <a:p>
            <a:pPr indent="-381000" lvl="0" marL="457200" marR="0" rtl="0" algn="l">
              <a:lnSpc>
                <a:spcPct val="150000"/>
              </a:lnSpc>
              <a:spcBef>
                <a:spcPts val="0"/>
              </a:spcBef>
              <a:spcAft>
                <a:spcPts val="0"/>
              </a:spcAft>
              <a:buClr>
                <a:srgbClr val="000000"/>
              </a:buClr>
              <a:buSzPts val="2400"/>
              <a:buChar char="❏"/>
            </a:pPr>
            <a:r>
              <a:rPr i="0" lang="en" sz="2400" u="none" cap="none" strike="noStrike">
                <a:solidFill>
                  <a:srgbClr val="000000"/>
                </a:solidFill>
              </a:rPr>
              <a:t>Cardstock or poster board </a:t>
            </a:r>
            <a:endParaRPr i="0" sz="2400" u="none" cap="none" strike="noStrike">
              <a:solidFill>
                <a:srgbClr val="000000"/>
              </a:solidFill>
            </a:endParaRPr>
          </a:p>
          <a:p>
            <a:pPr indent="-381000" lvl="0" marL="457200" marR="0" rtl="0" algn="l">
              <a:lnSpc>
                <a:spcPct val="150000"/>
              </a:lnSpc>
              <a:spcBef>
                <a:spcPts val="0"/>
              </a:spcBef>
              <a:spcAft>
                <a:spcPts val="0"/>
              </a:spcAft>
              <a:buClr>
                <a:srgbClr val="000000"/>
              </a:buClr>
              <a:buSzPts val="2400"/>
              <a:buChar char="❏"/>
            </a:pPr>
            <a:r>
              <a:rPr i="0" lang="en" sz="2400" u="none" cap="none" strike="noStrike">
                <a:solidFill>
                  <a:srgbClr val="000000"/>
                </a:solidFill>
              </a:rPr>
              <a:t>Glue stick </a:t>
            </a:r>
            <a:endParaRPr i="0" sz="2400" u="none" cap="none" strike="noStrike">
              <a:solidFill>
                <a:srgbClr val="000000"/>
              </a:solidFill>
            </a:endParaRPr>
          </a:p>
          <a:p>
            <a:pPr indent="-381000" lvl="0" marL="457200" marR="0" rtl="0" algn="l">
              <a:lnSpc>
                <a:spcPct val="150000"/>
              </a:lnSpc>
              <a:spcBef>
                <a:spcPts val="0"/>
              </a:spcBef>
              <a:spcAft>
                <a:spcPts val="0"/>
              </a:spcAft>
              <a:buClr>
                <a:srgbClr val="000000"/>
              </a:buClr>
              <a:buSzPts val="2400"/>
              <a:buChar char="❏"/>
            </a:pPr>
            <a:r>
              <a:rPr i="0" lang="en" sz="2400" u="none" cap="none" strike="noStrike">
                <a:solidFill>
                  <a:srgbClr val="000000"/>
                </a:solidFill>
              </a:rPr>
              <a:t>Tissue paper </a:t>
            </a:r>
            <a:endParaRPr i="0" sz="2400" u="none" cap="none" strike="noStrike">
              <a:solidFill>
                <a:srgbClr val="000000"/>
              </a:solidFill>
            </a:endParaRPr>
          </a:p>
          <a:p>
            <a:pPr indent="-381000" lvl="0" marL="457200" marR="0" rtl="0" algn="l">
              <a:lnSpc>
                <a:spcPct val="150000"/>
              </a:lnSpc>
              <a:spcBef>
                <a:spcPts val="0"/>
              </a:spcBef>
              <a:spcAft>
                <a:spcPts val="0"/>
              </a:spcAft>
              <a:buClr>
                <a:srgbClr val="000000"/>
              </a:buClr>
              <a:buSzPts val="2400"/>
              <a:buChar char="❏"/>
            </a:pPr>
            <a:r>
              <a:rPr i="0" lang="en" sz="2400" u="none" cap="none" strike="noStrike">
                <a:solidFill>
                  <a:srgbClr val="000000"/>
                </a:solidFill>
              </a:rPr>
              <a:t>Your </a:t>
            </a:r>
            <a:r>
              <a:rPr lang="en" sz="2400"/>
              <a:t>“</a:t>
            </a:r>
            <a:r>
              <a:rPr i="0" lang="en" sz="2400" u="none" cap="none" strike="noStrike">
                <a:solidFill>
                  <a:srgbClr val="000000"/>
                </a:solidFill>
              </a:rPr>
              <a:t>thinking cap</a:t>
            </a:r>
            <a:r>
              <a:rPr lang="en" sz="2400"/>
              <a:t>”</a:t>
            </a:r>
            <a:r>
              <a:rPr i="0" lang="en" sz="2400" u="none" cap="none" strike="noStrike">
                <a:solidFill>
                  <a:srgbClr val="000000"/>
                </a:solidFill>
              </a:rPr>
              <a:t> and a hungry belly</a:t>
            </a:r>
            <a:endParaRPr i="0" sz="2400" u="none" cap="none" strike="noStrike">
              <a:solidFill>
                <a:srgbClr val="00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Gabrielle</dc:creator>
</cp:coreProperties>
</file>